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um_phixr.jpg" id="10" name="Shape 10"/>
          <p:cNvPicPr preferRelativeResize="0"/>
          <p:nvPr/>
        </p:nvPicPr>
        <p:blipFill>
          <a:blip r:embed="rId2">
            <a:alphaModFix amt="34000"/>
          </a:blip>
          <a:stretch>
            <a:fillRect/>
          </a:stretch>
        </p:blipFill>
        <p:spPr>
          <a:xfrm>
            <a:off x="0" y="-1023826"/>
            <a:ext cx="9144000" cy="719114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Relationship Id="rId4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Relationship Id="rId4" Type="http://schemas.openxmlformats.org/officeDocument/2006/relationships/image" Target="../media/image15.png"/><Relationship Id="rId9" Type="http://schemas.openxmlformats.org/officeDocument/2006/relationships/image" Target="../media/image05.jpg"/><Relationship Id="rId5" Type="http://schemas.openxmlformats.org/officeDocument/2006/relationships/image" Target="../media/image00.jpg"/><Relationship Id="rId6" Type="http://schemas.openxmlformats.org/officeDocument/2006/relationships/image" Target="../media/image02.png"/><Relationship Id="rId7" Type="http://schemas.openxmlformats.org/officeDocument/2006/relationships/image" Target="../media/image01.jpg"/><Relationship Id="rId8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Relationship Id="rId4" Type="http://schemas.openxmlformats.org/officeDocument/2006/relationships/image" Target="../media/image0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png"/><Relationship Id="rId4" Type="http://schemas.openxmlformats.org/officeDocument/2006/relationships/image" Target="../media/image09.png"/><Relationship Id="rId5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9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hyperlink" Target="http://youtube.com/v/pZOZkKLlYi4" TargetMode="External"/><Relationship Id="rId5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6000"/>
              <a:t>Archetypes 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ctrTitle"/>
          </p:nvPr>
        </p:nvSpPr>
        <p:spPr>
          <a:xfrm>
            <a:off x="311700" y="744575"/>
            <a:ext cx="8520600" cy="463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Character Archetypes</a:t>
            </a:r>
          </a:p>
        </p:txBody>
      </p:sp>
      <p:sp>
        <p:nvSpPr>
          <p:cNvPr id="128" name="Shape 128"/>
          <p:cNvSpPr txBox="1"/>
          <p:nvPr>
            <p:ph idx="1" type="subTitle"/>
          </p:nvPr>
        </p:nvSpPr>
        <p:spPr>
          <a:xfrm>
            <a:off x="311700" y="1069500"/>
            <a:ext cx="8520600" cy="40740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Great Teacher/Mentor</a:t>
            </a:r>
          </a:p>
          <a:p>
            <a:pPr indent="50800" lvl="0" rtl="0" algn="l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wise old man or woman who represents knowledge, </a:t>
            </a:r>
          </a:p>
          <a:p>
            <a:pPr indent="457200" lvl="0" rtl="0" algn="l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wisdom, spirituality of soul, insight and protects or helps </a:t>
            </a:r>
          </a:p>
          <a:p>
            <a:pPr indent="457200" lvl="0" rtl="0" algn="l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main character when he or she faces challenges</a:t>
            </a:r>
          </a:p>
          <a:p>
            <a:pPr indent="50800" lvl="0" rtl="0" algn="l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Merlin, Dumbledore</a:t>
            </a:r>
          </a:p>
          <a:p>
            <a:pPr lvl="0" rtl="0" algn="l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Loyal Retainer (“Sidekicks”)</a:t>
            </a:r>
          </a:p>
          <a:p>
            <a:pPr indent="50800" lvl="0" rtl="0" algn="l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Retainer's duty is to reflect the nobility and </a:t>
            </a:r>
          </a:p>
          <a:p>
            <a:pPr indent="457200" lvl="0" rtl="0" algn="l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of the hero</a:t>
            </a:r>
          </a:p>
          <a:p>
            <a:pPr indent="50800" lvl="0" rtl="0" algn="l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Ron &amp; Hermoine, Robin, </a:t>
            </a:r>
          </a:p>
          <a:p>
            <a:pPr indent="457200" lvl="0" marL="0" rtl="0" algn="l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Robin Hood’s Merry Men</a:t>
            </a:r>
          </a:p>
          <a:p>
            <a:pPr lvl="0" rtl="0" algn="l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2551" y="1146950"/>
            <a:ext cx="2295900" cy="18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 b="0" l="0" r="13449" t="0"/>
          <a:stretch/>
        </p:blipFill>
        <p:spPr>
          <a:xfrm>
            <a:off x="6212550" y="3169408"/>
            <a:ext cx="2295900" cy="174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ctrTitle"/>
          </p:nvPr>
        </p:nvSpPr>
        <p:spPr>
          <a:xfrm>
            <a:off x="311700" y="744575"/>
            <a:ext cx="8520600" cy="463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Situational Archetypes</a:t>
            </a:r>
          </a:p>
        </p:txBody>
      </p:sp>
      <p:sp>
        <p:nvSpPr>
          <p:cNvPr id="136" name="Shape 136"/>
          <p:cNvSpPr txBox="1"/>
          <p:nvPr>
            <p:ph idx="1" type="subTitle"/>
          </p:nvPr>
        </p:nvSpPr>
        <p:spPr>
          <a:xfrm>
            <a:off x="311700" y="1069500"/>
            <a:ext cx="8520600" cy="40740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Clr>
                <a:srgbClr val="000000"/>
              </a:buClr>
              <a:buSzPct val="61111"/>
              <a:buNone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Quest</a:t>
            </a:r>
          </a:p>
          <a:p>
            <a:pPr indent="50800" lvl="0" rtl="0" algn="l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search for someone or some object (talisman) </a:t>
            </a:r>
          </a:p>
          <a:p>
            <a:pPr indent="457200" lvl="0" rtl="0" algn="l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which, when found and brought back, will restore </a:t>
            </a:r>
          </a:p>
          <a:p>
            <a:pPr indent="457200" lvl="0" marL="0" rtl="0" algn="l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fertility and life to a wasted land</a:t>
            </a:r>
          </a:p>
          <a:p>
            <a:pPr indent="50800" lvl="0" rtl="0" algn="l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desolation of the land mirrors the leader’s illness </a:t>
            </a:r>
          </a:p>
          <a:p>
            <a:pPr indent="457200" lvl="0" rtl="0" algn="l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disability</a:t>
            </a:r>
          </a:p>
          <a:p>
            <a:pPr indent="50800" lvl="0" rtl="0" algn="l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The Holy Grail, The Lion King</a:t>
            </a:r>
          </a:p>
          <a:p>
            <a:pPr lvl="0" rtl="0" algn="l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Fall</a:t>
            </a:r>
          </a:p>
          <a:p>
            <a:pPr indent="38100" lvl="0" rtl="0" algn="l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descent from a higher to a lower state of being,</a:t>
            </a:r>
          </a:p>
          <a:p>
            <a:pPr indent="457200" lvl="0" rtl="0" algn="l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involving loss of innocence</a:t>
            </a:r>
          </a:p>
          <a:p>
            <a:pPr indent="38100" lvl="0" rtl="0" algn="l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Adam &amp; Eve, Lancelot &amp; Guinevere</a:t>
            </a:r>
          </a:p>
          <a:p>
            <a:pPr lvl="0" rtl="0" algn="l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images1.fanpop.com/images/image_uploads/Quest-for-Camelot-king-arthur-998132_516_755.jpg"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7375" y="1208375"/>
            <a:ext cx="1430100" cy="209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anitamathias.com/wp-content/uploads/2013/01/michelangelo-the-fall-and-expulsion-of-adam-and-eve-sistine-chapel.jpg" id="138" name="Shape 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5079" y="3417025"/>
            <a:ext cx="3034200" cy="1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ctrTitle"/>
          </p:nvPr>
        </p:nvSpPr>
        <p:spPr>
          <a:xfrm>
            <a:off x="311700" y="744575"/>
            <a:ext cx="8520600" cy="463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Situational Archetypes</a:t>
            </a:r>
          </a:p>
        </p:txBody>
      </p:sp>
      <p:sp>
        <p:nvSpPr>
          <p:cNvPr id="144" name="Shape 144"/>
          <p:cNvSpPr txBox="1"/>
          <p:nvPr>
            <p:ph idx="1" type="subTitle"/>
          </p:nvPr>
        </p:nvSpPr>
        <p:spPr>
          <a:xfrm>
            <a:off x="311700" y="1069500"/>
            <a:ext cx="8520600" cy="40740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Clr>
                <a:srgbClr val="000000"/>
              </a:buClr>
              <a:buSzPct val="61111"/>
              <a:buNone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Death and Rebirth</a:t>
            </a:r>
          </a:p>
          <a:p>
            <a:pPr indent="50800" lvl="0" rtl="0" algn="l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parallel between the cycle of nature and the cycle of life</a:t>
            </a:r>
            <a:b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Morning and springtime represent birth, youth, or rebirth</a:t>
            </a:r>
          </a:p>
          <a:p>
            <a:pPr indent="50800" lvl="0" rtl="0" algn="l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Evening and winter suggest old age and death</a:t>
            </a:r>
          </a:p>
          <a:p>
            <a:pPr indent="50800" lvl="0" rtl="0" algn="l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common of all situational archetypes?</a:t>
            </a:r>
          </a:p>
          <a:p>
            <a:pPr indent="50800" lvl="0" rtl="0" algn="l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The Lion, The Witch, and the Wardrobe</a:t>
            </a:r>
            <a:b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  <a:p>
            <a:pPr lvl="0" rtl="0" algn="l">
              <a:spcBef>
                <a:spcPts val="0"/>
              </a:spcBef>
              <a:buNone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Battle between Good and Evil</a:t>
            </a:r>
          </a:p>
          <a:p>
            <a:pPr indent="38100" lvl="0" rtl="0" algn="l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Battle between two primal forces</a:t>
            </a:r>
          </a:p>
          <a:p>
            <a:pPr indent="38100" lvl="0" rtl="0" algn="l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Mankind shows eternal optimism in the continual </a:t>
            </a:r>
          </a:p>
          <a:p>
            <a:pPr indent="457200" lvl="0" rtl="0" algn="l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portrayal of good triumphing over evil despite the </a:t>
            </a:r>
          </a:p>
          <a:p>
            <a:pPr indent="457200" lvl="0" marL="0" rtl="0" algn="l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Odds</a:t>
            </a:r>
          </a:p>
          <a:p>
            <a:pPr indent="457200" lvl="0" marL="0" rtl="0" algn="l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Sauron vs. Middle Earth, </a:t>
            </a:r>
          </a:p>
          <a:p>
            <a:pPr indent="457200" lvl="0" marL="0" rtl="0" algn="l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Harry Potter vs. Voldemort</a:t>
            </a:r>
            <a:b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  <a:p>
            <a:pPr indent="457200" lvl="0" rtl="0" algn="l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 algn="l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whatkatewore.com/wp-content/uploads/2012/06/The-Lion-The-Witch-And-The-Wardrobe-1024x652.jpg" id="145" name="Shape 145"/>
          <p:cNvPicPr preferRelativeResize="0"/>
          <p:nvPr/>
        </p:nvPicPr>
        <p:blipFill rotWithShape="1">
          <a:blip r:embed="rId3">
            <a:alphaModFix/>
          </a:blip>
          <a:srcRect b="17321" l="0" r="0" t="0"/>
          <a:stretch/>
        </p:blipFill>
        <p:spPr>
          <a:xfrm>
            <a:off x="6165300" y="1870200"/>
            <a:ext cx="2523900" cy="132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tatic.comicvine.com/uploads/original/11/114120/2836385-lotr_the_fellowship_of_the_ring_aragorn_11449246_1280_720.jpg" id="146" name="Shape 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79500" y="3489525"/>
            <a:ext cx="2748300" cy="154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ctrTitle"/>
          </p:nvPr>
        </p:nvSpPr>
        <p:spPr>
          <a:xfrm>
            <a:off x="311700" y="744575"/>
            <a:ext cx="8520600" cy="463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Archetypes</a:t>
            </a:r>
          </a:p>
        </p:txBody>
      </p:sp>
      <p:sp>
        <p:nvSpPr>
          <p:cNvPr id="152" name="Shape 152"/>
          <p:cNvSpPr txBox="1"/>
          <p:nvPr>
            <p:ph idx="1" type="subTitle"/>
          </p:nvPr>
        </p:nvSpPr>
        <p:spPr>
          <a:xfrm>
            <a:off x="311700" y="1069500"/>
            <a:ext cx="3250800" cy="40740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457200" lvl="0" marL="0" rtl="0" algn="l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not all characters possess one type of Archetypal characteristic. We are complex beings.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675" y="173677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um_phixr.jpg" id="61" name="Shape 61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0" y="-968525"/>
            <a:ext cx="9144000" cy="70805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>
            <p:ph type="title"/>
          </p:nvPr>
        </p:nvSpPr>
        <p:spPr>
          <a:xfrm>
            <a:off x="311700" y="1554475"/>
            <a:ext cx="8520600" cy="2127600"/>
          </a:xfrm>
          <a:prstGeom prst="rect">
            <a:avLst/>
          </a:prstGeom>
          <a:solidFill>
            <a:srgbClr val="F3F3F3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marL="34290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What Do Luke Skywalker, Simba, King Arthur, Moses, Katniss Everdeen, Harry Potter all have in common?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um_phixr.jpg" id="67" name="Shape 67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0" y="-968525"/>
            <a:ext cx="9144000" cy="708052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>
            <p:ph type="title"/>
          </p:nvPr>
        </p:nvSpPr>
        <p:spPr>
          <a:xfrm>
            <a:off x="343250" y="1358800"/>
            <a:ext cx="8520600" cy="2127600"/>
          </a:xfrm>
          <a:prstGeom prst="rect">
            <a:avLst/>
          </a:prstGeom>
          <a:solidFill>
            <a:srgbClr val="F3F3F3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marL="342900" rt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Answer:</a:t>
            </a:r>
          </a:p>
          <a:p>
            <a:pPr lvl="0" marL="342900" rt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They are All Archetypal Heroes</a:t>
            </a: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60193">
            <a:off x="750936" y="299710"/>
            <a:ext cx="1483777" cy="1796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s.fanpop.com/images/image_uploads/King-Arthur-Movie12-clive-owen-499825_1024_768.jpg" id="70" name="Shape 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98100" y="152400"/>
            <a:ext cx="1940700" cy="14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79971">
            <a:off x="6602029" y="377885"/>
            <a:ext cx="1934895" cy="1689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959871">
            <a:off x="752682" y="3486729"/>
            <a:ext cx="2521034" cy="1883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98101" y="3066626"/>
            <a:ext cx="2238000" cy="184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s4.wikia.nocookie.net/__cb20130519172556/harrypotter/images/9/96/Pic_1300934441_1.jpg" id="74" name="Shape 7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720114">
            <a:off x="6580508" y="3360386"/>
            <a:ext cx="1977936" cy="1928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um_phixr.jpg" id="79" name="Shape 79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0" y="-968525"/>
            <a:ext cx="9144000" cy="70805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>
            <p:ph type="title"/>
          </p:nvPr>
        </p:nvSpPr>
        <p:spPr>
          <a:xfrm>
            <a:off x="311700" y="1554475"/>
            <a:ext cx="8520600" cy="2127600"/>
          </a:xfrm>
          <a:prstGeom prst="rect">
            <a:avLst/>
          </a:prstGeom>
          <a:solidFill>
            <a:srgbClr val="F3F3F3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marL="342900" rtl="0">
              <a:spcBef>
                <a:spcPts val="0"/>
              </a:spcBef>
              <a:buNone/>
            </a:pPr>
            <a:r>
              <a:rPr b="1" lang="en" sz="4800">
                <a:latin typeface="Times New Roman"/>
                <a:ea typeface="Times New Roman"/>
                <a:cs typeface="Times New Roman"/>
                <a:sym typeface="Times New Roman"/>
              </a:rPr>
              <a:t>But what is an Archetype?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um_phixr.jpg" id="85" name="Shape 85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0" y="-968525"/>
            <a:ext cx="9144000" cy="70805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type="title"/>
          </p:nvPr>
        </p:nvSpPr>
        <p:spPr>
          <a:xfrm>
            <a:off x="580300" y="207500"/>
            <a:ext cx="7983300" cy="4800600"/>
          </a:xfrm>
          <a:prstGeom prst="rect">
            <a:avLst/>
          </a:prstGeom>
          <a:solidFill>
            <a:srgbClr val="F3F3F3"/>
          </a:solidFill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800">
                <a:latin typeface="Times New Roman"/>
                <a:ea typeface="Times New Roman"/>
                <a:cs typeface="Times New Roman"/>
                <a:sym typeface="Times New Roman"/>
              </a:rPr>
              <a:t>Archetype</a:t>
            </a:r>
          </a:p>
          <a:p>
            <a:pPr lvl="0" marL="342900" rtl="0">
              <a:spcBef>
                <a:spcPts val="0"/>
              </a:spcBef>
              <a:buNone/>
            </a:pPr>
            <a:r>
              <a:t/>
            </a:r>
            <a:endParaRPr b="1"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spcBef>
                <a:spcPts val="0"/>
              </a:spcBef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spcBef>
                <a:spcPts val="0"/>
              </a:spcBef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spcBef>
                <a:spcPts val="0"/>
              </a:spcBef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spcBef>
                <a:spcPts val="0"/>
              </a:spcBef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A recurring pattern of images, situations, or symbols  found in the mythology, religion, art, and dreams of cultures around the world.</a:t>
            </a:r>
          </a:p>
        </p:txBody>
      </p:sp>
      <p:pic>
        <p:nvPicPr>
          <p:cNvPr descr="http://2.bp.blogspot.com/_VXmRge08aLs/TKd28JS8I_I/AAAAAAAAAI4/j7fYVqREa7g/s1600/ITWOP.JPG" id="87" name="Shape 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1750" y="1031625"/>
            <a:ext cx="5140500" cy="25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ctrTitle"/>
          </p:nvPr>
        </p:nvSpPr>
        <p:spPr>
          <a:xfrm>
            <a:off x="311700" y="744575"/>
            <a:ext cx="8520600" cy="463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/>
              <a:t>Character Archetypes</a:t>
            </a:r>
          </a:p>
        </p:txBody>
      </p:sp>
      <p:sp>
        <p:nvSpPr>
          <p:cNvPr id="93" name="Shape 93"/>
          <p:cNvSpPr txBox="1"/>
          <p:nvPr>
            <p:ph idx="1" type="subTitle"/>
          </p:nvPr>
        </p:nvSpPr>
        <p:spPr>
          <a:xfrm>
            <a:off x="311700" y="1069500"/>
            <a:ext cx="3850200" cy="40740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Initiate</a:t>
            </a:r>
            <a:r>
              <a:rPr b="1"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12700"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Young heroes or heroines who, prior to their quest, must endure some training and ceremony</a:t>
            </a:r>
          </a:p>
          <a:p>
            <a:pPr indent="12700"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are usually innocent and often wear white</a:t>
            </a:r>
          </a:p>
          <a:p>
            <a:pPr indent="12700"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Young King Arthur, Daniel in </a:t>
            </a:r>
            <a:r>
              <a:rPr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Karate Kid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Luke Skywalker, Triss from </a:t>
            </a:r>
            <a:r>
              <a:rPr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Divergent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2350" y="1152475"/>
            <a:ext cx="1287983" cy="193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649" y="1152475"/>
            <a:ext cx="1588975" cy="235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s5.fanpop.com/image/photos/27000000/Daniel-the-karate-kid-27007643-1406-1991.jpg" id="96" name="Shape 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88399" y="3084449"/>
            <a:ext cx="1287900" cy="18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ctrTitle"/>
          </p:nvPr>
        </p:nvSpPr>
        <p:spPr>
          <a:xfrm>
            <a:off x="311700" y="744575"/>
            <a:ext cx="8520600" cy="463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Character Archetypes</a:t>
            </a:r>
          </a:p>
        </p:txBody>
      </p:sp>
      <p:sp>
        <p:nvSpPr>
          <p:cNvPr id="102" name="Shape 102"/>
          <p:cNvSpPr txBox="1"/>
          <p:nvPr>
            <p:ph idx="1" type="subTitle"/>
          </p:nvPr>
        </p:nvSpPr>
        <p:spPr>
          <a:xfrm>
            <a:off x="311700" y="1069500"/>
            <a:ext cx="3850200" cy="40740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Scapegoat</a:t>
            </a:r>
          </a:p>
          <a:p>
            <a:pPr indent="12700" lv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Char char="•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animal or human who dies, usually to wipe out a sin that has been visited upon a community</a:t>
            </a:r>
          </a:p>
          <a:p>
            <a:pPr indent="12700" lv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Char char="•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death makes that entity a more powerful force in the society that it lived</a:t>
            </a:r>
          </a:p>
          <a:p>
            <a:pPr indent="12700" lvl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Char char="•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Obi Wan Kenobi, Gandalf, Aslan</a:t>
            </a:r>
          </a:p>
        </p:txBody>
      </p:sp>
      <p:pic>
        <p:nvPicPr>
          <p:cNvPr descr="http://s3.amazonaws.com/rapgenius/20968_Obi-Wan-Kenobi-oversized-postcard--C10229190.jpg"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6075" y="1341500"/>
            <a:ext cx="1647000" cy="20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7750" y="1454650"/>
            <a:ext cx="1891175" cy="189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5074" y="3592100"/>
            <a:ext cx="2051424" cy="144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ctrTitle"/>
          </p:nvPr>
        </p:nvSpPr>
        <p:spPr>
          <a:xfrm>
            <a:off x="311700" y="744575"/>
            <a:ext cx="8520600" cy="463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Character Archetypes</a:t>
            </a:r>
          </a:p>
        </p:txBody>
      </p:sp>
      <p:sp>
        <p:nvSpPr>
          <p:cNvPr id="111" name="Shape 111"/>
          <p:cNvSpPr txBox="1"/>
          <p:nvPr>
            <p:ph idx="1" type="subTitle"/>
          </p:nvPr>
        </p:nvSpPr>
        <p:spPr>
          <a:xfrm>
            <a:off x="311700" y="1069500"/>
            <a:ext cx="3850200" cy="40740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34375"/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Villain/Monster</a:t>
            </a:r>
          </a:p>
          <a:p>
            <a:pPr indent="177800" lvl="0" rtl="0" algn="l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Char char="•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cruelly malicious person who is involved in or devoted to wickedness or crime </a:t>
            </a:r>
          </a:p>
          <a:p>
            <a:pPr indent="177800" lvl="0" rtl="0" algn="l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Char char="•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Voldemort, Lex Luthor, President Snow</a:t>
            </a:r>
          </a:p>
        </p:txBody>
      </p:sp>
      <p:pic>
        <p:nvPicPr>
          <p:cNvPr descr="voldemort2"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3475" y="1301550"/>
            <a:ext cx="1850100" cy="21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0625" y="3633625"/>
            <a:ext cx="2088749" cy="135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5142" y="1434142"/>
            <a:ext cx="1324925" cy="17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ctrTitle"/>
          </p:nvPr>
        </p:nvSpPr>
        <p:spPr>
          <a:xfrm>
            <a:off x="311700" y="744575"/>
            <a:ext cx="8520600" cy="463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Character Archetypes</a:t>
            </a:r>
          </a:p>
        </p:txBody>
      </p:sp>
      <p:sp>
        <p:nvSpPr>
          <p:cNvPr id="120" name="Shape 120"/>
          <p:cNvSpPr txBox="1"/>
          <p:nvPr>
            <p:ph idx="1" type="subTitle"/>
          </p:nvPr>
        </p:nvSpPr>
        <p:spPr>
          <a:xfrm>
            <a:off x="311700" y="1069500"/>
            <a:ext cx="8520600" cy="40740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177800" lvl="0" rtl="0" algn="l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Char char="•"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Outcast </a:t>
            </a:r>
          </a:p>
          <a:p>
            <a:pPr lvl="0" rtl="0" algn="l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78571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38100" lvl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figure who is banished from a social group for </a:t>
            </a:r>
          </a:p>
          <a:p>
            <a:pPr indent="457200" lvl="0" rtl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crime against his fellow man </a:t>
            </a:r>
          </a:p>
          <a:p>
            <a:pPr indent="38100" lvl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he/she is usually destined to become a wanderer</a:t>
            </a:r>
          </a:p>
          <a:p>
            <a:pPr indent="38100" lvl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Gollum, Quasimodo in </a:t>
            </a:r>
            <a:r>
              <a:rPr i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Hunchback of Notre</a:t>
            </a:r>
          </a:p>
          <a:p>
            <a:pPr indent="38100" lvl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i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Dame</a:t>
            </a:r>
          </a:p>
          <a:p>
            <a:pPr lvl="0" rtl="0" algn="l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77800" lvl="0" rtl="0" algn="l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Char char="•"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Trickster</a:t>
            </a:r>
          </a:p>
          <a:p>
            <a:pPr lvl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38100" lvl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best way to view a trickster is by his personality. </a:t>
            </a:r>
          </a:p>
          <a:p>
            <a:pPr indent="38100" lvl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is admired and loved by the audience for his charming nature.</a:t>
            </a:r>
          </a:p>
          <a:p>
            <a:pPr indent="38100" lvl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is represented as thievish, deceitful, and funny.</a:t>
            </a:r>
          </a:p>
          <a:p>
            <a:pPr lvl="0" rtl="0" algn="l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 algn="l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131222__gollum_l"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3201" y="3633000"/>
            <a:ext cx="1589100" cy="15105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A young boy sneaks throughout his home shooting darts at unsuspecting family members while snacking on a bag of dangerously cheesy Cheetos.  Please contact us for any copy rights infringement - CommercialStop@Gmail.com  Advertiser Cheetos Ad URL http://www.facebook.com/cheetos Mood Funny Tagline &quot;Dangerously Cheesy&quot; Characters  Chester The Cheetos Cheetah (Character)  Featured Product Cheetos Crunchy  Subscribe to Watch New TV Commercials Daily http://www.youtube.com/subscription_center?add_user=CommercialStop  Follow us on our Google+ Page https://plus.google.com/u/0/b/100774944910507800564/" id="122" name="Shape 122" title="Shoot Darts - Cheetos TV Commercial">
            <a:hlinkClick r:id="rId4"/>
          </p:cNvPr>
          <p:cNvSpPr/>
          <p:nvPr/>
        </p:nvSpPr>
        <p:spPr>
          <a:xfrm>
            <a:off x="5817900" y="1069488"/>
            <a:ext cx="3097525" cy="2323136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