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Average"/>
      <p:regular r:id="rId25"/>
    </p:embeddedFont>
    <p:embeddedFont>
      <p:font typeface="Oswald"/>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swald-regular.fntdata"/><Relationship Id="rId25" Type="http://schemas.openxmlformats.org/officeDocument/2006/relationships/font" Target="fonts/Average-regular.fntdata"/><Relationship Id="rId27" Type="http://schemas.openxmlformats.org/officeDocument/2006/relationships/font" Target="fonts/Oswald-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050">
                <a:solidFill>
                  <a:srgbClr val="333333"/>
                </a:solidFill>
                <a:highlight>
                  <a:srgbClr val="FFFFFF"/>
                </a:highlight>
              </a:rPr>
              <a:t>Shrek is grumpy, smelly and ugly ogre, living peacefully in a swamp. One </a:t>
            </a:r>
            <a:r>
              <a:rPr lang="en" sz="1050">
                <a:highlight>
                  <a:srgbClr val="FFFFFF"/>
                </a:highlight>
              </a:rPr>
              <a:t>night</a:t>
            </a:r>
            <a:r>
              <a:rPr lang="en" sz="1050">
                <a:solidFill>
                  <a:srgbClr val="333333"/>
                </a:solidFill>
                <a:highlight>
                  <a:srgbClr val="FFFFFF"/>
                </a:highlight>
              </a:rPr>
              <a:t>, he suddenly finds his land has been squatted by a mass of fairy-tale creatures (Pinocchio, the three little pigs, Peter Pan, Snow White, Cinderella, among others), who have been banished by the evil lord Farquaad. One of these is donkey (who just won't shut up). Accompanied by him, Shrek confronts Lord Farquaad, demanding his land back.</a:t>
            </a:r>
          </a:p>
          <a:p>
            <a:pPr lvl="0">
              <a:spcBef>
                <a:spcPts val="0"/>
              </a:spcBef>
              <a:buNone/>
            </a:pPr>
            <a:r>
              <a:t/>
            </a:r>
            <a:endParaRPr sz="1050">
              <a:solidFill>
                <a:srgbClr val="333333"/>
              </a:solidFill>
              <a:highlight>
                <a:srgbClr val="FFFFFF"/>
              </a:highlight>
            </a:endParaRPr>
          </a:p>
          <a:p>
            <a:pPr lvl="0">
              <a:spcBef>
                <a:spcPts val="0"/>
              </a:spcBef>
              <a:buNone/>
            </a:pPr>
            <a:r>
              <a:rPr lang="en" sz="1050">
                <a:solidFill>
                  <a:srgbClr val="333333"/>
                </a:solidFill>
                <a:highlight>
                  <a:srgbClr val="FFFFFF"/>
                </a:highlight>
              </a:rPr>
              <a:t>Farquaad does him a deal, telling him to rescue princess Fiona from a </a:t>
            </a:r>
            <a:r>
              <a:rPr lang="en" sz="1050">
                <a:highlight>
                  <a:srgbClr val="FFFFFF"/>
                </a:highlight>
              </a:rPr>
              <a:t>dragon</a:t>
            </a:r>
            <a:r>
              <a:rPr lang="en" sz="1050">
                <a:solidFill>
                  <a:srgbClr val="333333"/>
                </a:solidFill>
                <a:highlight>
                  <a:srgbClr val="FFFFFF"/>
                </a:highlight>
              </a:rPr>
              <a:t>-guarded castle, to get his swamp back. Shrek and Donkey go and rescue the Princess, narrowly avoiding being burned by the dragon. Fiona is disgruntled about being </a:t>
            </a:r>
            <a:r>
              <a:rPr lang="en" sz="1050">
                <a:highlight>
                  <a:srgbClr val="FFFFFF"/>
                </a:highlight>
              </a:rPr>
              <a:t>rescued</a:t>
            </a:r>
            <a:r>
              <a:rPr lang="en" sz="1050">
                <a:solidFill>
                  <a:srgbClr val="333333"/>
                </a:solidFill>
                <a:highlight>
                  <a:srgbClr val="FFFFFF"/>
                </a:highlight>
              </a:rPr>
              <a:t> by an ugly ogre, rather than Prince Charming. However, despite their </a:t>
            </a:r>
            <a:r>
              <a:rPr lang="en" sz="1050">
                <a:highlight>
                  <a:srgbClr val="FFFFFF"/>
                </a:highlight>
              </a:rPr>
              <a:t>differences</a:t>
            </a:r>
            <a:r>
              <a:rPr lang="en" sz="1050">
                <a:solidFill>
                  <a:srgbClr val="333333"/>
                </a:solidFill>
                <a:highlight>
                  <a:srgbClr val="FFFFFF"/>
                </a:highlight>
              </a:rPr>
              <a:t>, she and Shrek grow fond of each other.</a:t>
            </a:r>
          </a:p>
          <a:p>
            <a:pPr lvl="0">
              <a:spcBef>
                <a:spcPts val="0"/>
              </a:spcBef>
              <a:buNone/>
            </a:pPr>
            <a:r>
              <a:t/>
            </a:r>
            <a:endParaRPr sz="1050">
              <a:solidFill>
                <a:srgbClr val="333333"/>
              </a:solidFill>
              <a:highlight>
                <a:srgbClr val="FFFFFF"/>
              </a:highlight>
            </a:endParaRPr>
          </a:p>
          <a:p>
            <a:pPr lvl="0">
              <a:spcBef>
                <a:spcPts val="0"/>
              </a:spcBef>
              <a:buNone/>
            </a:pPr>
            <a:r>
              <a:rPr lang="en" sz="1050">
                <a:solidFill>
                  <a:srgbClr val="333333"/>
                </a:solidFill>
                <a:highlight>
                  <a:srgbClr val="FFFFFF"/>
                </a:highlight>
              </a:rPr>
              <a:t>On the second night of their return journey, Fiona hides in a </a:t>
            </a:r>
            <a:r>
              <a:rPr lang="en" sz="1050">
                <a:highlight>
                  <a:srgbClr val="FFFFFF"/>
                </a:highlight>
              </a:rPr>
              <a:t>windmill</a:t>
            </a:r>
            <a:r>
              <a:rPr lang="en" sz="1050">
                <a:solidFill>
                  <a:srgbClr val="333333"/>
                </a:solidFill>
                <a:highlight>
                  <a:srgbClr val="FFFFFF"/>
                </a:highlight>
              </a:rPr>
              <a:t>. Donkey finds her, and discovers that she's turned into an ogress. She explains that she's under a </a:t>
            </a:r>
            <a:r>
              <a:rPr lang="en" sz="1050">
                <a:highlight>
                  <a:srgbClr val="FFFFFF"/>
                </a:highlight>
              </a:rPr>
              <a:t>spell</a:t>
            </a:r>
            <a:r>
              <a:rPr lang="en" sz="1050">
                <a:solidFill>
                  <a:srgbClr val="333333"/>
                </a:solidFill>
                <a:highlight>
                  <a:srgbClr val="FFFFFF"/>
                </a:highlight>
              </a:rPr>
              <a:t>, which can only be broken by true love's first kiss. Shrek overhears part of this, but misunderstands and thinks she doesn't love him because he's ugly. Just as she decides to tell Shrek </a:t>
            </a:r>
            <a:r>
              <a:rPr lang="en" sz="1050">
                <a:highlight>
                  <a:srgbClr val="FFFFFF"/>
                </a:highlight>
              </a:rPr>
              <a:t>the truth</a:t>
            </a:r>
            <a:r>
              <a:rPr lang="en" sz="1050">
                <a:solidFill>
                  <a:srgbClr val="333333"/>
                </a:solidFill>
                <a:highlight>
                  <a:srgbClr val="FFFFFF"/>
                </a:highlight>
              </a:rPr>
              <a:t>, the sun rises and she becomes a beautiful princess again.</a:t>
            </a:r>
          </a:p>
          <a:p>
            <a:pPr lvl="0">
              <a:spcBef>
                <a:spcPts val="0"/>
              </a:spcBef>
              <a:buNone/>
            </a:pPr>
            <a:r>
              <a:t/>
            </a:r>
            <a:endParaRPr sz="1050">
              <a:solidFill>
                <a:srgbClr val="333333"/>
              </a:solidFill>
              <a:highlight>
                <a:srgbClr val="FFFFFF"/>
              </a:highlight>
            </a:endParaRPr>
          </a:p>
          <a:p>
            <a:pPr lvl="0">
              <a:spcBef>
                <a:spcPts val="0"/>
              </a:spcBef>
              <a:buNone/>
            </a:pPr>
            <a:r>
              <a:rPr lang="en" sz="1050">
                <a:solidFill>
                  <a:srgbClr val="333333"/>
                </a:solidFill>
                <a:highlight>
                  <a:srgbClr val="FFFFFF"/>
                </a:highlight>
              </a:rPr>
              <a:t>Lord Farquaad arrives and takes Fiona to his castle, and Shrek </a:t>
            </a:r>
            <a:r>
              <a:rPr lang="en" sz="1050">
                <a:highlight>
                  <a:srgbClr val="FFFFFF"/>
                </a:highlight>
              </a:rPr>
              <a:t>returns</a:t>
            </a:r>
            <a:r>
              <a:rPr lang="en" sz="1050">
                <a:solidFill>
                  <a:srgbClr val="333333"/>
                </a:solidFill>
                <a:highlight>
                  <a:srgbClr val="FFFFFF"/>
                </a:highlight>
              </a:rPr>
              <a:t> to his swamp. Both are miserable. Later, Shrek, Donkey and Dragon head to Farquaad's castle, to try to </a:t>
            </a:r>
            <a:r>
              <a:rPr lang="en" sz="1050">
                <a:highlight>
                  <a:srgbClr val="FFFFFF"/>
                </a:highlight>
              </a:rPr>
              <a:t>stop</a:t>
            </a:r>
            <a:r>
              <a:rPr lang="en" sz="1050">
                <a:solidFill>
                  <a:srgbClr val="333333"/>
                </a:solidFill>
                <a:highlight>
                  <a:srgbClr val="FFFFFF"/>
                </a:highlight>
              </a:rPr>
              <a:t> Fiona marrying him. When they arrive, the sun sets and Fiona becomes an ogress again. Farquaad doesn't want to marry her, and sets the guards on everybody, but Dragon comes to </a:t>
            </a:r>
            <a:r>
              <a:rPr lang="en" sz="1050">
                <a:highlight>
                  <a:srgbClr val="FFFFFF"/>
                </a:highlight>
              </a:rPr>
              <a:t>the rescue</a:t>
            </a:r>
            <a:r>
              <a:rPr lang="en" sz="1050">
                <a:solidFill>
                  <a:srgbClr val="333333"/>
                </a:solidFill>
                <a:highlight>
                  <a:srgbClr val="FFFFFF"/>
                </a:highlight>
              </a:rPr>
              <a:t> and eats Farquaad. Shrek and Fiona kiss. Therefore, Fiona stays ugly (in conformity with the spell: "you find true love's first kiss and then take love's true form"), and marries Shrek, and they live "ugly" ever after.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4" name="Shape 14"/>
          <p:cNvSpPr txBox="1"/>
          <p:nvPr>
            <p:ph type="ctrTitle"/>
          </p:nvPr>
        </p:nvSpPr>
        <p:spPr>
          <a:xfrm>
            <a:off x="671257" y="990800"/>
            <a:ext cx="7801500" cy="17301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5" name="Shape 15"/>
          <p:cNvSpPr txBox="1"/>
          <p:nvPr>
            <p:ph idx="1" type="subTitle"/>
          </p:nvPr>
        </p:nvSpPr>
        <p:spPr>
          <a:xfrm>
            <a:off x="671250" y="3174875"/>
            <a:ext cx="7801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600" cy="18906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3" name="Shape 43"/>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07.jpg"/><Relationship Id="rId4" Type="http://schemas.openxmlformats.org/officeDocument/2006/relationships/image" Target="../media/image03.jpg"/><Relationship Id="rId5" Type="http://schemas.openxmlformats.org/officeDocument/2006/relationships/image" Target="../media/image00.jpg"/><Relationship Id="rId6" Type="http://schemas.openxmlformats.org/officeDocument/2006/relationships/image" Target="../media/image02.png"/><Relationship Id="rId7" Type="http://schemas.openxmlformats.org/officeDocument/2006/relationships/image" Target="../media/image0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0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0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hyperlink" Target="http://youtube.com/v/ooJJX3R42W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07.jpg"/><Relationship Id="rId4" Type="http://schemas.openxmlformats.org/officeDocument/2006/relationships/image" Target="../media/image03.jpg"/><Relationship Id="rId5" Type="http://schemas.openxmlformats.org/officeDocument/2006/relationships/image" Target="../media/image0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24.png"/><Relationship Id="rId7"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1.jpg"/><Relationship Id="rId4" Type="http://schemas.openxmlformats.org/officeDocument/2006/relationships/image" Target="../media/image04.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title"/>
          </p:nvPr>
        </p:nvSpPr>
        <p:spPr>
          <a:xfrm>
            <a:off x="241600" y="205100"/>
            <a:ext cx="2808000" cy="755700"/>
          </a:xfrm>
          <a:prstGeom prst="rect">
            <a:avLst/>
          </a:prstGeom>
        </p:spPr>
        <p:txBody>
          <a:bodyPr anchorCtr="0" anchor="b" bIns="91425" lIns="91425" rIns="91425" tIns="91425">
            <a:noAutofit/>
          </a:bodyPr>
          <a:lstStyle/>
          <a:p>
            <a:pPr lvl="0">
              <a:spcBef>
                <a:spcPts val="0"/>
              </a:spcBef>
              <a:buNone/>
            </a:pPr>
            <a:r>
              <a:rPr lang="en" sz="3000"/>
              <a:t>Making Meaning</a:t>
            </a:r>
          </a:p>
        </p:txBody>
      </p:sp>
      <p:sp>
        <p:nvSpPr>
          <p:cNvPr id="60" name="Shape 60"/>
          <p:cNvSpPr txBox="1"/>
          <p:nvPr>
            <p:ph idx="1" type="body"/>
          </p:nvPr>
        </p:nvSpPr>
        <p:spPr>
          <a:xfrm>
            <a:off x="311700" y="1389600"/>
            <a:ext cx="4890300" cy="3179400"/>
          </a:xfrm>
          <a:prstGeom prst="rect">
            <a:avLst/>
          </a:prstGeom>
        </p:spPr>
        <p:txBody>
          <a:bodyPr anchorCtr="0" anchor="t" bIns="91425" lIns="91425" rIns="91425" tIns="91425">
            <a:noAutofit/>
          </a:bodyPr>
          <a:lstStyle/>
          <a:p>
            <a:pPr lvl="0" marR="0" rtl="0" algn="l">
              <a:lnSpc>
                <a:spcPct val="100000"/>
              </a:lnSpc>
              <a:spcBef>
                <a:spcPts val="0"/>
              </a:spcBef>
              <a:spcAft>
                <a:spcPts val="0"/>
              </a:spcAft>
              <a:buNone/>
            </a:pPr>
            <a:r>
              <a:t/>
            </a:r>
            <a:endParaRPr sz="2400">
              <a:solidFill>
                <a:srgbClr val="F3F3F3"/>
              </a:solidFill>
            </a:endParaRPr>
          </a:p>
          <a:p>
            <a:pPr lvl="0" marR="0" rtl="0" algn="l">
              <a:lnSpc>
                <a:spcPct val="100000"/>
              </a:lnSpc>
              <a:spcBef>
                <a:spcPts val="0"/>
              </a:spcBef>
              <a:spcAft>
                <a:spcPts val="0"/>
              </a:spcAft>
              <a:buNone/>
            </a:pPr>
            <a:br>
              <a:rPr lang="en" sz="2400">
                <a:solidFill>
                  <a:srgbClr val="F3F3F3"/>
                </a:solidFill>
              </a:rPr>
            </a:br>
          </a:p>
        </p:txBody>
      </p:sp>
      <p:pic>
        <p:nvPicPr>
          <p:cNvPr descr="But-Thats-None-Of-My-Business.jpg" id="61" name="Shape 61"/>
          <p:cNvPicPr preferRelativeResize="0"/>
          <p:nvPr/>
        </p:nvPicPr>
        <p:blipFill>
          <a:blip r:embed="rId3">
            <a:alphaModFix/>
          </a:blip>
          <a:stretch>
            <a:fillRect/>
          </a:stretch>
        </p:blipFill>
        <p:spPr>
          <a:xfrm flipH="1">
            <a:off x="3737862" y="56505"/>
            <a:ext cx="2498175" cy="2498139"/>
          </a:xfrm>
          <a:prstGeom prst="rect">
            <a:avLst/>
          </a:prstGeom>
          <a:noFill/>
          <a:ln>
            <a:noFill/>
          </a:ln>
        </p:spPr>
      </p:pic>
      <p:pic>
        <p:nvPicPr>
          <p:cNvPr descr="Y-U-No.jpg" id="62" name="Shape 62"/>
          <p:cNvPicPr preferRelativeResize="0"/>
          <p:nvPr/>
        </p:nvPicPr>
        <p:blipFill>
          <a:blip r:embed="rId4">
            <a:alphaModFix/>
          </a:blip>
          <a:stretch>
            <a:fillRect/>
          </a:stretch>
        </p:blipFill>
        <p:spPr>
          <a:xfrm>
            <a:off x="6437300" y="107300"/>
            <a:ext cx="2498175" cy="2498175"/>
          </a:xfrm>
          <a:prstGeom prst="rect">
            <a:avLst/>
          </a:prstGeom>
          <a:noFill/>
          <a:ln>
            <a:noFill/>
          </a:ln>
        </p:spPr>
      </p:pic>
      <p:pic>
        <p:nvPicPr>
          <p:cNvPr descr="One-Does-Not-Simply.jpg" id="63" name="Shape 63"/>
          <p:cNvPicPr preferRelativeResize="0"/>
          <p:nvPr/>
        </p:nvPicPr>
        <p:blipFill>
          <a:blip r:embed="rId5">
            <a:alphaModFix/>
          </a:blip>
          <a:stretch>
            <a:fillRect/>
          </a:stretch>
        </p:blipFill>
        <p:spPr>
          <a:xfrm>
            <a:off x="372125" y="2815776"/>
            <a:ext cx="3710773" cy="2188549"/>
          </a:xfrm>
          <a:prstGeom prst="rect">
            <a:avLst/>
          </a:prstGeom>
          <a:noFill/>
          <a:ln>
            <a:noFill/>
          </a:ln>
        </p:spPr>
      </p:pic>
      <p:pic>
        <p:nvPicPr>
          <p:cNvPr id="64" name="Shape 64"/>
          <p:cNvPicPr preferRelativeResize="0"/>
          <p:nvPr/>
        </p:nvPicPr>
        <p:blipFill>
          <a:blip r:embed="rId6">
            <a:alphaModFix/>
          </a:blip>
          <a:stretch>
            <a:fillRect/>
          </a:stretch>
        </p:blipFill>
        <p:spPr>
          <a:xfrm>
            <a:off x="4863100" y="2815772"/>
            <a:ext cx="3649850" cy="2051224"/>
          </a:xfrm>
          <a:prstGeom prst="rect">
            <a:avLst/>
          </a:prstGeom>
          <a:noFill/>
          <a:ln>
            <a:noFill/>
          </a:ln>
        </p:spPr>
      </p:pic>
      <p:pic>
        <p:nvPicPr>
          <p:cNvPr id="65" name="Shape 65"/>
          <p:cNvPicPr preferRelativeResize="0"/>
          <p:nvPr/>
        </p:nvPicPr>
        <p:blipFill>
          <a:blip r:embed="rId7">
            <a:alphaModFix/>
          </a:blip>
          <a:stretch>
            <a:fillRect/>
          </a:stretch>
        </p:blipFill>
        <p:spPr>
          <a:xfrm>
            <a:off x="867449" y="1199887"/>
            <a:ext cx="1835748" cy="1376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pic>
        <p:nvPicPr>
          <p:cNvPr id="126" name="Shape 126"/>
          <p:cNvPicPr preferRelativeResize="0"/>
          <p:nvPr/>
        </p:nvPicPr>
        <p:blipFill rotWithShape="1">
          <a:blip r:embed="rId3">
            <a:alphaModFix amt="67000"/>
          </a:blip>
          <a:srcRect b="24023" l="4353" r="22471" t="1438"/>
          <a:stretch/>
        </p:blipFill>
        <p:spPr>
          <a:xfrm>
            <a:off x="5554514" y="145355"/>
            <a:ext cx="3312300" cy="4852800"/>
          </a:xfrm>
          <a:prstGeom prst="rect">
            <a:avLst/>
          </a:prstGeom>
          <a:noFill/>
          <a:ln>
            <a:noFill/>
          </a:ln>
        </p:spPr>
      </p:pic>
      <p:sp>
        <p:nvSpPr>
          <p:cNvPr id="127" name="Shape 127"/>
          <p:cNvSpPr txBox="1"/>
          <p:nvPr>
            <p:ph idx="1" type="body"/>
          </p:nvPr>
        </p:nvSpPr>
        <p:spPr>
          <a:xfrm>
            <a:off x="241225" y="236075"/>
            <a:ext cx="5242800" cy="4519800"/>
          </a:xfrm>
          <a:prstGeom prst="rect">
            <a:avLst/>
          </a:prstGeom>
        </p:spPr>
        <p:txBody>
          <a:bodyPr anchorCtr="0" anchor="t" bIns="91425" lIns="91425" rIns="91425" tIns="91425">
            <a:noAutofit/>
          </a:bodyPr>
          <a:lstStyle/>
          <a:p>
            <a:pPr indent="0" lvl="0" marL="0" rtl="0">
              <a:spcBef>
                <a:spcPts val="0"/>
              </a:spcBef>
              <a:buNone/>
            </a:pPr>
            <a:r>
              <a:rPr b="1" lang="en" sz="2400" u="sng">
                <a:solidFill>
                  <a:schemeClr val="lt2"/>
                </a:solidFill>
              </a:rPr>
              <a:t>Panel</a:t>
            </a:r>
            <a:r>
              <a:rPr lang="en" sz="1800">
                <a:solidFill>
                  <a:schemeClr val="lt2"/>
                </a:solidFill>
              </a:rPr>
              <a:t> - </a:t>
            </a:r>
            <a:r>
              <a:rPr lang="en" sz="2000">
                <a:solidFill>
                  <a:schemeClr val="lt2"/>
                </a:solidFill>
              </a:rPr>
              <a:t>Panel refers to the framed image. It offers the reader a perspective or point of view on the subjects also known as the camera angle. Sometimes panels do not have borders, creating a unique effect where the subject seems to stand outside the storyline.</a:t>
            </a:r>
            <a:br>
              <a:rPr lang="en" sz="1800">
                <a:solidFill>
                  <a:schemeClr val="lt2"/>
                </a:solidFill>
              </a:rPr>
            </a:br>
            <a:br>
              <a:rPr lang="en" sz="1800">
                <a:solidFill>
                  <a:schemeClr val="lt2"/>
                </a:solidFill>
              </a:rPr>
            </a:br>
            <a:br>
              <a:rPr lang="en" sz="1800">
                <a:solidFill>
                  <a:schemeClr val="lt2"/>
                </a:solidFill>
              </a:rPr>
            </a:br>
            <a:r>
              <a:rPr lang="en" sz="2400" u="sng">
                <a:solidFill>
                  <a:schemeClr val="lt2"/>
                </a:solidFill>
              </a:rPr>
              <a:t>Narration</a:t>
            </a:r>
            <a:r>
              <a:rPr lang="en" sz="2400">
                <a:solidFill>
                  <a:schemeClr val="lt2"/>
                </a:solidFill>
              </a:rPr>
              <a:t> </a:t>
            </a:r>
            <a:r>
              <a:rPr lang="en" sz="1800">
                <a:solidFill>
                  <a:schemeClr val="lt2"/>
                </a:solidFill>
              </a:rPr>
              <a:t>- </a:t>
            </a:r>
            <a:r>
              <a:rPr lang="en" sz="2000">
                <a:solidFill>
                  <a:schemeClr val="lt2"/>
                </a:solidFill>
              </a:rPr>
              <a:t>Keep in mind that comic books allow the writer to show and tell at the same time, meaning there can be a combination of direct narration and indirect narration.</a:t>
            </a:r>
            <a:br>
              <a:rPr lang="en"/>
            </a:br>
            <a:br>
              <a:rPr lang="en"/>
            </a:b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idx="1" type="body"/>
          </p:nvPr>
        </p:nvSpPr>
        <p:spPr>
          <a:xfrm>
            <a:off x="311700" y="104525"/>
            <a:ext cx="8343600" cy="3065700"/>
          </a:xfrm>
          <a:prstGeom prst="rect">
            <a:avLst/>
          </a:prstGeom>
        </p:spPr>
        <p:txBody>
          <a:bodyPr anchorCtr="0" anchor="t" bIns="91425" lIns="91425" rIns="91425" tIns="91425">
            <a:noAutofit/>
          </a:bodyPr>
          <a:lstStyle/>
          <a:p>
            <a:pPr indent="0" lvl="0" marL="0" rtl="0">
              <a:spcBef>
                <a:spcPts val="0"/>
              </a:spcBef>
              <a:buNone/>
            </a:pPr>
            <a:br>
              <a:rPr lang="en"/>
            </a:br>
            <a:r>
              <a:rPr b="1" lang="en" sz="2400" u="sng"/>
              <a:t>Speech bubble</a:t>
            </a:r>
            <a:r>
              <a:rPr lang="en" sz="1800"/>
              <a:t> - These are frames around the characters’ language, a kind of ‘direct speech’, where the characters speak for themselves. If these appear as clouds, they represent the character’s thoughts. If they appear in jagged lines, the character is shouting.</a:t>
            </a:r>
            <a:br>
              <a:rPr lang="en" sz="1800"/>
            </a:br>
            <a:br>
              <a:rPr lang="en" sz="1800"/>
            </a:br>
            <a:r>
              <a:rPr b="1" lang="en" sz="2400" u="sng"/>
              <a:t>Emanata</a:t>
            </a:r>
            <a:r>
              <a:rPr lang="en" sz="1800" u="sng"/>
              <a:t> </a:t>
            </a:r>
            <a:r>
              <a:rPr lang="en" sz="1800"/>
              <a:t>- This term refers to the teardrops, sweat drops, question marks, or motion lines that artists draw besides characters’ faces to portray emotion.</a:t>
            </a:r>
            <a:br>
              <a:rPr lang="en" sz="1800"/>
            </a:br>
            <a:br>
              <a:rPr lang="en" sz="1800"/>
            </a:br>
            <a:r>
              <a:rPr b="1" lang="en" sz="2400" u="sng"/>
              <a:t>Gutter</a:t>
            </a:r>
            <a:r>
              <a:rPr lang="en" sz="1800"/>
              <a:t> - This refers to the space between panels. Readers tend to ‘fill in the blanks’ and imagine what happens between panels, a process known as ‘closure’.</a:t>
            </a:r>
            <a:br>
              <a:rPr lang="en"/>
            </a:br>
            <a:br>
              <a:rPr lang="en"/>
            </a:br>
          </a:p>
        </p:txBody>
      </p:sp>
      <p:pic>
        <p:nvPicPr>
          <p:cNvPr descr="significant.jpg" id="133" name="Shape 133"/>
          <p:cNvPicPr preferRelativeResize="0"/>
          <p:nvPr/>
        </p:nvPicPr>
        <p:blipFill>
          <a:blip r:embed="rId3">
            <a:alphaModFix/>
          </a:blip>
          <a:stretch>
            <a:fillRect/>
          </a:stretch>
        </p:blipFill>
        <p:spPr>
          <a:xfrm>
            <a:off x="2903525" y="3839650"/>
            <a:ext cx="6084699" cy="1226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555600"/>
            <a:ext cx="2808000" cy="755700"/>
          </a:xfrm>
          <a:prstGeom prst="rect">
            <a:avLst/>
          </a:prstGeom>
        </p:spPr>
        <p:txBody>
          <a:bodyPr anchorCtr="0" anchor="b" bIns="91425" lIns="91425" rIns="91425" tIns="91425">
            <a:noAutofit/>
          </a:bodyPr>
          <a:lstStyle/>
          <a:p>
            <a:pPr lvl="0">
              <a:spcBef>
                <a:spcPts val="0"/>
              </a:spcBef>
              <a:buNone/>
            </a:pPr>
            <a:r>
              <a:t/>
            </a:r>
            <a:endParaRPr/>
          </a:p>
        </p:txBody>
      </p:sp>
      <p:sp>
        <p:nvSpPr>
          <p:cNvPr id="139" name="Shape 139"/>
          <p:cNvSpPr txBox="1"/>
          <p:nvPr>
            <p:ph idx="1" type="body"/>
          </p:nvPr>
        </p:nvSpPr>
        <p:spPr>
          <a:xfrm>
            <a:off x="311700" y="1389600"/>
            <a:ext cx="2808000" cy="3179400"/>
          </a:xfrm>
          <a:prstGeom prst="rect">
            <a:avLst/>
          </a:prstGeom>
        </p:spPr>
        <p:txBody>
          <a:bodyPr anchorCtr="0" anchor="t" bIns="91425" lIns="91425" rIns="91425" tIns="91425">
            <a:noAutofit/>
          </a:bodyPr>
          <a:lstStyle/>
          <a:p>
            <a:pPr lvl="0">
              <a:spcBef>
                <a:spcPts val="0"/>
              </a:spcBef>
              <a:buNone/>
            </a:pPr>
            <a:r>
              <a:t/>
            </a:r>
            <a:endParaRPr/>
          </a:p>
        </p:txBody>
      </p:sp>
      <p:pic>
        <p:nvPicPr>
          <p:cNvPr descr="Parts of a GN.JPG" id="140" name="Shape 140"/>
          <p:cNvPicPr preferRelativeResize="0"/>
          <p:nvPr/>
        </p:nvPicPr>
        <p:blipFill rotWithShape="1">
          <a:blip r:embed="rId3">
            <a:alphaModFix/>
          </a:blip>
          <a:srcRect b="3334" l="3961" r="11393" t="1108"/>
          <a:stretch/>
        </p:blipFill>
        <p:spPr>
          <a:xfrm>
            <a:off x="1682550" y="108300"/>
            <a:ext cx="5778900" cy="4926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555600"/>
            <a:ext cx="2808000" cy="755700"/>
          </a:xfrm>
          <a:prstGeom prst="rect">
            <a:avLst/>
          </a:prstGeom>
        </p:spPr>
        <p:txBody>
          <a:bodyPr anchorCtr="0" anchor="b" bIns="91425" lIns="91425" rIns="91425" tIns="91425">
            <a:noAutofit/>
          </a:bodyPr>
          <a:lstStyle/>
          <a:p>
            <a:pPr lvl="0">
              <a:spcBef>
                <a:spcPts val="0"/>
              </a:spcBef>
              <a:buNone/>
            </a:pPr>
            <a:r>
              <a:rPr lang="en"/>
              <a:t>How to read a Graphic Novel</a:t>
            </a:r>
          </a:p>
        </p:txBody>
      </p:sp>
      <p:sp>
        <p:nvSpPr>
          <p:cNvPr id="146" name="Shape 146"/>
          <p:cNvSpPr txBox="1"/>
          <p:nvPr>
            <p:ph idx="1" type="body"/>
          </p:nvPr>
        </p:nvSpPr>
        <p:spPr>
          <a:xfrm>
            <a:off x="311700" y="1389600"/>
            <a:ext cx="2808000" cy="3179400"/>
          </a:xfrm>
          <a:prstGeom prst="rect">
            <a:avLst/>
          </a:prstGeom>
        </p:spPr>
        <p:txBody>
          <a:bodyPr anchorCtr="0" anchor="t" bIns="91425" lIns="91425" rIns="91425" tIns="91425">
            <a:noAutofit/>
          </a:bodyPr>
          <a:lstStyle/>
          <a:p>
            <a:pPr lvl="0">
              <a:spcBef>
                <a:spcPts val="0"/>
              </a:spcBef>
              <a:buNone/>
            </a:pPr>
            <a:r>
              <a:rPr lang="en" sz="1800"/>
              <a:t>Read left to right, top to bottom follow the yellow arrows.</a:t>
            </a:r>
          </a:p>
          <a:p>
            <a:pPr lvl="0">
              <a:spcBef>
                <a:spcPts val="0"/>
              </a:spcBef>
              <a:buNone/>
            </a:pPr>
            <a:br>
              <a:rPr lang="en" sz="1800"/>
            </a:br>
            <a:r>
              <a:rPr lang="en" sz="1800"/>
              <a:t>Sometimes it gets a bit more complicated</a:t>
            </a:r>
            <a:br>
              <a:rPr lang="en" sz="1800"/>
            </a:br>
            <a:r>
              <a:rPr lang="en" sz="1800"/>
              <a:t>if it doesn’t make sense one way, reread and try a different way.</a:t>
            </a:r>
            <a:br>
              <a:rPr lang="en"/>
            </a:br>
          </a:p>
        </p:txBody>
      </p:sp>
      <p:pic>
        <p:nvPicPr>
          <p:cNvPr descr="How to Read a GN.JPG" id="147" name="Shape 147"/>
          <p:cNvPicPr preferRelativeResize="0"/>
          <p:nvPr/>
        </p:nvPicPr>
        <p:blipFill rotWithShape="1">
          <a:blip r:embed="rId3">
            <a:alphaModFix/>
          </a:blip>
          <a:srcRect b="0" l="0" r="0" t="0"/>
          <a:stretch/>
        </p:blipFill>
        <p:spPr>
          <a:xfrm>
            <a:off x="4286000" y="308700"/>
            <a:ext cx="4175700" cy="4526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What’s Your Focus</a:t>
            </a:r>
          </a:p>
        </p:txBody>
      </p:sp>
      <p:sp>
        <p:nvSpPr>
          <p:cNvPr id="153" name="Shape 153"/>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None/>
            </a:pPr>
            <a:r>
              <a:rPr b="1" lang="en" sz="4800"/>
              <a:t>Foreground</a:t>
            </a:r>
            <a:r>
              <a:rPr lang="en" sz="4800"/>
              <a:t>:</a:t>
            </a:r>
            <a:r>
              <a:rPr lang="en"/>
              <a:t> </a:t>
            </a:r>
          </a:p>
          <a:p>
            <a:pPr lvl="0">
              <a:spcBef>
                <a:spcPts val="0"/>
              </a:spcBef>
              <a:buNone/>
            </a:pPr>
            <a:r>
              <a:rPr lang="en" sz="2400"/>
              <a:t>Your subject. Largest image, takes the focus.</a:t>
            </a:r>
          </a:p>
        </p:txBody>
      </p:sp>
      <p:sp>
        <p:nvSpPr>
          <p:cNvPr id="154" name="Shape 154"/>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rPr b="1" lang="en" sz="3000"/>
              <a:t>Background:</a:t>
            </a:r>
            <a:r>
              <a:rPr lang="en"/>
              <a:t> </a:t>
            </a:r>
          </a:p>
          <a:p>
            <a:pPr lvl="0">
              <a:spcBef>
                <a:spcPts val="0"/>
              </a:spcBef>
              <a:buNone/>
            </a:pPr>
            <a:r>
              <a:rPr lang="en" sz="1800"/>
              <a:t>Important information to have in the scene but it is not the focus of the scene.</a:t>
            </a:r>
          </a:p>
          <a:p>
            <a:pPr lvl="0">
              <a:spcBef>
                <a:spcPts val="0"/>
              </a:spcBef>
              <a:buNone/>
            </a:pPr>
            <a:r>
              <a:rPr lang="en" sz="1800"/>
              <a:t>	Example: Setting and symbols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241225" y="573225"/>
            <a:ext cx="3146100" cy="755700"/>
          </a:xfrm>
          <a:prstGeom prst="rect">
            <a:avLst/>
          </a:prstGeom>
        </p:spPr>
        <p:txBody>
          <a:bodyPr anchorCtr="0" anchor="b" bIns="91425" lIns="91425" rIns="91425" tIns="91425">
            <a:noAutofit/>
          </a:bodyPr>
          <a:lstStyle/>
          <a:p>
            <a:pPr lvl="0">
              <a:spcBef>
                <a:spcPts val="0"/>
              </a:spcBef>
              <a:buNone/>
            </a:pPr>
            <a:r>
              <a:rPr lang="en" sz="3000"/>
              <a:t>Quick and Powerful</a:t>
            </a:r>
          </a:p>
        </p:txBody>
      </p:sp>
      <p:sp>
        <p:nvSpPr>
          <p:cNvPr id="160" name="Shape 160"/>
          <p:cNvSpPr txBox="1"/>
          <p:nvPr>
            <p:ph idx="1" type="body"/>
          </p:nvPr>
        </p:nvSpPr>
        <p:spPr>
          <a:xfrm>
            <a:off x="311700" y="1778300"/>
            <a:ext cx="2808000" cy="2790600"/>
          </a:xfrm>
          <a:prstGeom prst="rect">
            <a:avLst/>
          </a:prstGeom>
        </p:spPr>
        <p:txBody>
          <a:bodyPr anchorCtr="0" anchor="t" bIns="91425" lIns="91425" rIns="91425" tIns="91425">
            <a:noAutofit/>
          </a:bodyPr>
          <a:lstStyle/>
          <a:p>
            <a:pPr lvl="0">
              <a:spcBef>
                <a:spcPts val="0"/>
              </a:spcBef>
              <a:buNone/>
            </a:pPr>
            <a:r>
              <a:rPr lang="en" sz="2400"/>
              <a:t>Small panels read more quickly, which suggest action</a:t>
            </a:r>
          </a:p>
          <a:p>
            <a:pPr lvl="0">
              <a:spcBef>
                <a:spcPts val="0"/>
              </a:spcBef>
              <a:buNone/>
            </a:pPr>
            <a:br>
              <a:rPr lang="en" sz="1800"/>
            </a:br>
            <a:br>
              <a:rPr lang="en"/>
            </a:br>
          </a:p>
        </p:txBody>
      </p:sp>
      <p:pic>
        <p:nvPicPr>
          <p:cNvPr id="161" name="Shape 161"/>
          <p:cNvPicPr preferRelativeResize="0"/>
          <p:nvPr/>
        </p:nvPicPr>
        <p:blipFill rotWithShape="1">
          <a:blip r:embed="rId3">
            <a:alphaModFix/>
          </a:blip>
          <a:srcRect b="18511" l="16188" r="47620" t="25343"/>
          <a:stretch/>
        </p:blipFill>
        <p:spPr>
          <a:xfrm>
            <a:off x="4145050" y="152400"/>
            <a:ext cx="4846800" cy="4824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241225" y="573225"/>
            <a:ext cx="3146100" cy="755700"/>
          </a:xfrm>
          <a:prstGeom prst="rect">
            <a:avLst/>
          </a:prstGeom>
        </p:spPr>
        <p:txBody>
          <a:bodyPr anchorCtr="0" anchor="b" bIns="91425" lIns="91425" rIns="91425" tIns="91425">
            <a:noAutofit/>
          </a:bodyPr>
          <a:lstStyle/>
          <a:p>
            <a:pPr lvl="0" rtl="0">
              <a:spcBef>
                <a:spcPts val="0"/>
              </a:spcBef>
              <a:buNone/>
            </a:pPr>
            <a:r>
              <a:rPr lang="en"/>
              <a:t>Slow and Suspenseful</a:t>
            </a:r>
          </a:p>
        </p:txBody>
      </p:sp>
      <p:sp>
        <p:nvSpPr>
          <p:cNvPr id="167" name="Shape 167"/>
          <p:cNvSpPr txBox="1"/>
          <p:nvPr>
            <p:ph idx="1" type="body"/>
          </p:nvPr>
        </p:nvSpPr>
        <p:spPr>
          <a:xfrm>
            <a:off x="311700" y="1496400"/>
            <a:ext cx="2808000" cy="3453300"/>
          </a:xfrm>
          <a:prstGeom prst="rect">
            <a:avLst/>
          </a:prstGeom>
        </p:spPr>
        <p:txBody>
          <a:bodyPr anchorCtr="0" anchor="t" bIns="91425" lIns="91425" rIns="91425" tIns="91425">
            <a:noAutofit/>
          </a:bodyPr>
          <a:lstStyle/>
          <a:p>
            <a:pPr lvl="0" rtl="0">
              <a:spcBef>
                <a:spcPts val="0"/>
              </a:spcBef>
              <a:buNone/>
            </a:pPr>
            <a:r>
              <a:rPr lang="en" sz="2400"/>
              <a:t>Larger panels take longer to read, which suggests a pause and/or thoughtfulness</a:t>
            </a:r>
            <a:br>
              <a:rPr lang="en" sz="2400"/>
            </a:br>
            <a:r>
              <a:rPr lang="en" sz="2400"/>
              <a:t>Combinations create pacing</a:t>
            </a:r>
            <a:br>
              <a:rPr lang="en" sz="2400"/>
            </a:br>
          </a:p>
          <a:p>
            <a:pPr lvl="0" rtl="0">
              <a:spcBef>
                <a:spcPts val="0"/>
              </a:spcBef>
              <a:buNone/>
            </a:pPr>
            <a:br>
              <a:rPr lang="en" sz="1800"/>
            </a:br>
            <a:br>
              <a:rPr lang="en"/>
            </a:br>
          </a:p>
        </p:txBody>
      </p:sp>
      <p:pic>
        <p:nvPicPr>
          <p:cNvPr id="168" name="Shape 168"/>
          <p:cNvPicPr preferRelativeResize="0"/>
          <p:nvPr/>
        </p:nvPicPr>
        <p:blipFill rotWithShape="1">
          <a:blip r:embed="rId3">
            <a:alphaModFix/>
          </a:blip>
          <a:srcRect b="4178" l="3485" r="1547" t="11914"/>
          <a:stretch/>
        </p:blipFill>
        <p:spPr>
          <a:xfrm>
            <a:off x="3538501" y="735000"/>
            <a:ext cx="5217900" cy="3834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170250"/>
            <a:ext cx="3925200" cy="563100"/>
          </a:xfrm>
          <a:prstGeom prst="rect">
            <a:avLst/>
          </a:prstGeom>
        </p:spPr>
        <p:txBody>
          <a:bodyPr anchorCtr="0" anchor="b" bIns="91425" lIns="91425" rIns="91425" tIns="91425">
            <a:noAutofit/>
          </a:bodyPr>
          <a:lstStyle/>
          <a:p>
            <a:pPr lvl="0">
              <a:spcBef>
                <a:spcPts val="0"/>
              </a:spcBef>
              <a:buNone/>
            </a:pPr>
            <a:r>
              <a:rPr lang="en">
                <a:solidFill>
                  <a:srgbClr val="FF9900"/>
                </a:solidFill>
              </a:rPr>
              <a:t>Not That Different After All...</a:t>
            </a:r>
          </a:p>
        </p:txBody>
      </p:sp>
      <p:sp>
        <p:nvSpPr>
          <p:cNvPr id="174" name="Shape 174"/>
          <p:cNvSpPr txBox="1"/>
          <p:nvPr>
            <p:ph idx="1" type="body"/>
          </p:nvPr>
        </p:nvSpPr>
        <p:spPr>
          <a:xfrm>
            <a:off x="241050" y="685500"/>
            <a:ext cx="4066500" cy="4305300"/>
          </a:xfrm>
          <a:prstGeom prst="rect">
            <a:avLst/>
          </a:prstGeom>
        </p:spPr>
        <p:txBody>
          <a:bodyPr anchorCtr="0" anchor="t" bIns="91425" lIns="91425" rIns="91425" tIns="91425">
            <a:noAutofit/>
          </a:bodyPr>
          <a:lstStyle/>
          <a:p>
            <a:pPr lvl="0" rtl="0">
              <a:spcBef>
                <a:spcPts val="0"/>
              </a:spcBef>
              <a:buNone/>
            </a:pPr>
            <a:r>
              <a:rPr b="1" lang="en" sz="2400"/>
              <a:t>Literary terms and skills still apply:</a:t>
            </a:r>
          </a:p>
          <a:p>
            <a:pPr indent="-368300" lvl="0" marL="457200">
              <a:spcBef>
                <a:spcPts val="0"/>
              </a:spcBef>
              <a:buSzPct val="100000"/>
            </a:pPr>
            <a:r>
              <a:rPr lang="en" sz="2200"/>
              <a:t>Metaphor, allusion, plot, setting, alliteration, motif, theme, tone, symbol</a:t>
            </a:r>
          </a:p>
          <a:p>
            <a:pPr lvl="0">
              <a:spcBef>
                <a:spcPts val="0"/>
              </a:spcBef>
              <a:buNone/>
            </a:pPr>
            <a:r>
              <a:rPr lang="en" sz="2200"/>
              <a:t>You LEARN sequencing, summarization, and theme analysis through the study and creation of comics and graphic novels.</a:t>
            </a:r>
            <a:br>
              <a:rPr lang="en" sz="2200"/>
            </a:br>
            <a:br>
              <a:rPr lang="en"/>
            </a:br>
          </a:p>
        </p:txBody>
      </p:sp>
      <p:pic>
        <p:nvPicPr>
          <p:cNvPr id="175" name="Shape 175"/>
          <p:cNvPicPr preferRelativeResize="0"/>
          <p:nvPr/>
        </p:nvPicPr>
        <p:blipFill rotWithShape="1">
          <a:blip r:embed="rId3">
            <a:alphaModFix/>
          </a:blip>
          <a:srcRect b="18286" l="18280" r="45578" t="26381"/>
          <a:stretch/>
        </p:blipFill>
        <p:spPr>
          <a:xfrm>
            <a:off x="4378235" y="170250"/>
            <a:ext cx="4677600" cy="4520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311700" y="445025"/>
            <a:ext cx="8520600" cy="572700"/>
          </a:xfrm>
          <a:prstGeom prst="rect">
            <a:avLst/>
          </a:prstGeom>
        </p:spPr>
        <p:txBody>
          <a:bodyPr anchorCtr="0" anchor="t" bIns="91425" lIns="91425" rIns="91425" tIns="91425">
            <a:noAutofit/>
          </a:bodyPr>
          <a:lstStyle/>
          <a:p>
            <a:pPr indent="457200" lvl="0" marL="4572000">
              <a:spcBef>
                <a:spcPts val="0"/>
              </a:spcBef>
              <a:buNone/>
            </a:pPr>
            <a:r>
              <a:rPr lang="en"/>
              <a:t>With a Partner:</a:t>
            </a:r>
          </a:p>
        </p:txBody>
      </p:sp>
      <p:sp>
        <p:nvSpPr>
          <p:cNvPr id="181" name="Shape 181"/>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sp>
        <p:nvSpPr>
          <p:cNvPr id="182" name="Shape 182"/>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83" name="Shape 183"/>
          <p:cNvPicPr preferRelativeResize="0"/>
          <p:nvPr/>
        </p:nvPicPr>
        <p:blipFill>
          <a:blip r:embed="rId3">
            <a:alphaModFix/>
          </a:blip>
          <a:stretch>
            <a:fillRect/>
          </a:stretch>
        </p:blipFill>
        <p:spPr>
          <a:xfrm>
            <a:off x="238550" y="241924"/>
            <a:ext cx="3113649" cy="4670499"/>
          </a:xfrm>
          <a:prstGeom prst="rect">
            <a:avLst/>
          </a:prstGeom>
          <a:noFill/>
          <a:ln>
            <a:noFill/>
          </a:ln>
        </p:spPr>
      </p:pic>
      <p:pic>
        <p:nvPicPr>
          <p:cNvPr id="184" name="Shape 184"/>
          <p:cNvPicPr preferRelativeResize="0"/>
          <p:nvPr/>
        </p:nvPicPr>
        <p:blipFill>
          <a:blip r:embed="rId4">
            <a:alphaModFix/>
          </a:blip>
          <a:stretch>
            <a:fillRect/>
          </a:stretch>
        </p:blipFill>
        <p:spPr>
          <a:xfrm>
            <a:off x="4095547" y="1152475"/>
            <a:ext cx="4736748" cy="36206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555600"/>
            <a:ext cx="2808000" cy="306600"/>
          </a:xfrm>
          <a:prstGeom prst="rect">
            <a:avLst/>
          </a:prstGeom>
        </p:spPr>
        <p:txBody>
          <a:bodyPr anchorCtr="0" anchor="b" bIns="91425" lIns="91425" rIns="91425" tIns="91425">
            <a:noAutofit/>
          </a:bodyPr>
          <a:lstStyle/>
          <a:p>
            <a:pPr lvl="0">
              <a:spcBef>
                <a:spcPts val="0"/>
              </a:spcBef>
              <a:buNone/>
            </a:pPr>
            <a:r>
              <a:rPr lang="en"/>
              <a:t>Let’s Practice!</a:t>
            </a:r>
          </a:p>
        </p:txBody>
      </p:sp>
      <p:sp>
        <p:nvSpPr>
          <p:cNvPr id="190" name="Shape 190"/>
          <p:cNvSpPr txBox="1"/>
          <p:nvPr>
            <p:ph idx="1" type="body"/>
          </p:nvPr>
        </p:nvSpPr>
        <p:spPr>
          <a:xfrm>
            <a:off x="311700" y="1389600"/>
            <a:ext cx="2808000" cy="3179400"/>
          </a:xfrm>
          <a:prstGeom prst="rect">
            <a:avLst/>
          </a:prstGeom>
        </p:spPr>
        <p:txBody>
          <a:bodyPr anchorCtr="0" anchor="t" bIns="91425" lIns="91425" rIns="91425" tIns="91425">
            <a:noAutofit/>
          </a:bodyPr>
          <a:lstStyle/>
          <a:p>
            <a:pPr lvl="0">
              <a:spcBef>
                <a:spcPts val="0"/>
              </a:spcBef>
              <a:buNone/>
            </a:pPr>
            <a:r>
              <a:t/>
            </a:r>
            <a:endParaRPr/>
          </a:p>
        </p:txBody>
      </p:sp>
      <p:sp>
        <p:nvSpPr>
          <p:cNvPr descr="http://animatedmoviescentral.com/dreamworks/shrek/" id="191" name="Shape 191" title="Shrek 2001 Official Trailer">
            <a:hlinkClick r:id="rId3"/>
          </p:cNvPr>
          <p:cNvSpPr/>
          <p:nvPr/>
        </p:nvSpPr>
        <p:spPr>
          <a:xfrm>
            <a:off x="2234400" y="54750"/>
            <a:ext cx="6711975" cy="5033999"/>
          </a:xfrm>
          <a:prstGeom prst="rect">
            <a:avLst/>
          </a:prstGeom>
          <a:blipFill>
            <a:blip r:embed="rId4">
              <a:alphaModFix/>
            </a:blip>
            <a:stretch>
              <a:fillRect/>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311700" y="555600"/>
            <a:ext cx="2808000" cy="755700"/>
          </a:xfrm>
          <a:prstGeom prst="rect">
            <a:avLst/>
          </a:prstGeom>
        </p:spPr>
        <p:txBody>
          <a:bodyPr anchorCtr="0" anchor="b" bIns="91425" lIns="91425" rIns="91425" tIns="91425">
            <a:noAutofit/>
          </a:bodyPr>
          <a:lstStyle/>
          <a:p>
            <a:pPr lvl="0" rtl="0">
              <a:spcBef>
                <a:spcPts val="0"/>
              </a:spcBef>
              <a:buNone/>
            </a:pPr>
            <a:r>
              <a:rPr lang="en" sz="3000"/>
              <a:t>Making Meaning</a:t>
            </a:r>
          </a:p>
        </p:txBody>
      </p:sp>
      <p:sp>
        <p:nvSpPr>
          <p:cNvPr id="71" name="Shape 71"/>
          <p:cNvSpPr txBox="1"/>
          <p:nvPr>
            <p:ph idx="1" type="body"/>
          </p:nvPr>
        </p:nvSpPr>
        <p:spPr>
          <a:xfrm>
            <a:off x="311700" y="1389600"/>
            <a:ext cx="4890300" cy="3179400"/>
          </a:xfrm>
          <a:prstGeom prst="rect">
            <a:avLst/>
          </a:prstGeom>
        </p:spPr>
        <p:txBody>
          <a:bodyPr anchorCtr="0" anchor="t" bIns="91425" lIns="91425" rIns="91425" tIns="91425">
            <a:noAutofit/>
          </a:bodyPr>
          <a:lstStyle/>
          <a:p>
            <a:pPr lvl="0" marR="0" rtl="0" algn="l">
              <a:lnSpc>
                <a:spcPct val="100000"/>
              </a:lnSpc>
              <a:spcBef>
                <a:spcPts val="0"/>
              </a:spcBef>
              <a:spcAft>
                <a:spcPts val="0"/>
              </a:spcAft>
              <a:buNone/>
            </a:pPr>
            <a:r>
              <a:t/>
            </a:r>
            <a:endParaRPr sz="2400">
              <a:solidFill>
                <a:srgbClr val="F3F3F3"/>
              </a:solidFill>
            </a:endParaRPr>
          </a:p>
          <a:p>
            <a:pPr indent="-295021" lvl="0" marL="365125" marR="0" rtl="0" algn="l">
              <a:lnSpc>
                <a:spcPct val="100000"/>
              </a:lnSpc>
              <a:spcBef>
                <a:spcPts val="0"/>
              </a:spcBef>
              <a:spcAft>
                <a:spcPts val="0"/>
              </a:spcAft>
              <a:buClr>
                <a:srgbClr val="F3F3F3"/>
              </a:buClr>
              <a:buSzPct val="100000"/>
              <a:buFont typeface="Noto Sans Symbols"/>
              <a:buChar char="▶"/>
            </a:pPr>
            <a:r>
              <a:rPr lang="en" sz="2400">
                <a:solidFill>
                  <a:srgbClr val="F3F3F3"/>
                </a:solidFill>
              </a:rPr>
              <a:t>You are able to make meaning of symbols. You can interpret pictorial clues that are not necessarily realistic.</a:t>
            </a:r>
            <a:br>
              <a:rPr lang="en" sz="2400">
                <a:solidFill>
                  <a:srgbClr val="F3F3F3"/>
                </a:solidFill>
              </a:rPr>
            </a:br>
            <a:br>
              <a:rPr lang="en" sz="2400">
                <a:solidFill>
                  <a:srgbClr val="F3F3F3"/>
                </a:solidFill>
              </a:rPr>
            </a:br>
            <a:r>
              <a:rPr lang="en" sz="2400">
                <a:solidFill>
                  <a:srgbClr val="F3F3F3"/>
                </a:solidFill>
              </a:rPr>
              <a:t>This is called…</a:t>
            </a:r>
            <a:br>
              <a:rPr lang="en" sz="2400">
                <a:solidFill>
                  <a:srgbClr val="F3F3F3"/>
                </a:solidFill>
              </a:rPr>
            </a:br>
            <a:r>
              <a:rPr b="1" lang="en" sz="2400">
                <a:solidFill>
                  <a:srgbClr val="F3F3F3"/>
                </a:solidFill>
              </a:rPr>
              <a:t>Visual Literacy</a:t>
            </a:r>
            <a:br>
              <a:rPr lang="en" sz="2400">
                <a:solidFill>
                  <a:srgbClr val="F3F3F3"/>
                </a:solidFill>
              </a:rPr>
            </a:br>
          </a:p>
        </p:txBody>
      </p:sp>
      <p:pic>
        <p:nvPicPr>
          <p:cNvPr descr="But-Thats-None-Of-My-Business.jpg" id="72" name="Shape 72"/>
          <p:cNvPicPr preferRelativeResize="0"/>
          <p:nvPr/>
        </p:nvPicPr>
        <p:blipFill>
          <a:blip r:embed="rId3">
            <a:alphaModFix/>
          </a:blip>
          <a:stretch>
            <a:fillRect/>
          </a:stretch>
        </p:blipFill>
        <p:spPr>
          <a:xfrm flipH="1">
            <a:off x="4494309" y="56487"/>
            <a:ext cx="1753924" cy="1753924"/>
          </a:xfrm>
          <a:prstGeom prst="rect">
            <a:avLst/>
          </a:prstGeom>
          <a:noFill/>
          <a:ln>
            <a:noFill/>
          </a:ln>
        </p:spPr>
      </p:pic>
      <p:pic>
        <p:nvPicPr>
          <p:cNvPr descr="Y-U-No.jpg" id="73" name="Shape 73"/>
          <p:cNvPicPr preferRelativeResize="0"/>
          <p:nvPr/>
        </p:nvPicPr>
        <p:blipFill>
          <a:blip r:embed="rId4">
            <a:alphaModFix/>
          </a:blip>
          <a:stretch>
            <a:fillRect/>
          </a:stretch>
        </p:blipFill>
        <p:spPr>
          <a:xfrm>
            <a:off x="6437300" y="107300"/>
            <a:ext cx="2498175" cy="2498175"/>
          </a:xfrm>
          <a:prstGeom prst="rect">
            <a:avLst/>
          </a:prstGeom>
          <a:noFill/>
          <a:ln>
            <a:noFill/>
          </a:ln>
        </p:spPr>
      </p:pic>
      <p:pic>
        <p:nvPicPr>
          <p:cNvPr descr="One-Does-Not-Simply.jpg" id="74" name="Shape 74"/>
          <p:cNvPicPr preferRelativeResize="0"/>
          <p:nvPr/>
        </p:nvPicPr>
        <p:blipFill>
          <a:blip r:embed="rId5">
            <a:alphaModFix/>
          </a:blip>
          <a:stretch>
            <a:fillRect/>
          </a:stretch>
        </p:blipFill>
        <p:spPr>
          <a:xfrm>
            <a:off x="4982000" y="3040094"/>
            <a:ext cx="2973850" cy="1753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pic>
        <p:nvPicPr>
          <p:cNvPr id="196" name="Shape 196"/>
          <p:cNvPicPr preferRelativeResize="0"/>
          <p:nvPr/>
        </p:nvPicPr>
        <p:blipFill>
          <a:blip r:embed="rId3">
            <a:alphaModFix/>
          </a:blip>
          <a:stretch>
            <a:fillRect/>
          </a:stretch>
        </p:blipFill>
        <p:spPr>
          <a:xfrm>
            <a:off x="348674" y="105700"/>
            <a:ext cx="4237324" cy="2376572"/>
          </a:xfrm>
          <a:prstGeom prst="rect">
            <a:avLst/>
          </a:prstGeom>
          <a:noFill/>
          <a:ln>
            <a:noFill/>
          </a:ln>
        </p:spPr>
      </p:pic>
      <p:pic>
        <p:nvPicPr>
          <p:cNvPr id="197" name="Shape 197"/>
          <p:cNvPicPr preferRelativeResize="0"/>
          <p:nvPr/>
        </p:nvPicPr>
        <p:blipFill rotWithShape="1">
          <a:blip r:embed="rId4">
            <a:alphaModFix/>
          </a:blip>
          <a:srcRect b="11527" l="0" r="0" t="0"/>
          <a:stretch/>
        </p:blipFill>
        <p:spPr>
          <a:xfrm>
            <a:off x="5047075" y="102237"/>
            <a:ext cx="2983049" cy="2383500"/>
          </a:xfrm>
          <a:prstGeom prst="rect">
            <a:avLst/>
          </a:prstGeom>
          <a:noFill/>
          <a:ln>
            <a:noFill/>
          </a:ln>
        </p:spPr>
      </p:pic>
      <p:pic>
        <p:nvPicPr>
          <p:cNvPr id="198" name="Shape 198"/>
          <p:cNvPicPr preferRelativeResize="0"/>
          <p:nvPr/>
        </p:nvPicPr>
        <p:blipFill>
          <a:blip r:embed="rId5">
            <a:alphaModFix/>
          </a:blip>
          <a:stretch>
            <a:fillRect/>
          </a:stretch>
        </p:blipFill>
        <p:spPr>
          <a:xfrm>
            <a:off x="5286800" y="2759999"/>
            <a:ext cx="3730350" cy="2098324"/>
          </a:xfrm>
          <a:prstGeom prst="rect">
            <a:avLst/>
          </a:prstGeom>
          <a:noFill/>
          <a:ln>
            <a:noFill/>
          </a:ln>
        </p:spPr>
      </p:pic>
      <p:pic>
        <p:nvPicPr>
          <p:cNvPr id="199" name="Shape 199"/>
          <p:cNvPicPr preferRelativeResize="0"/>
          <p:nvPr/>
        </p:nvPicPr>
        <p:blipFill>
          <a:blip r:embed="rId6">
            <a:alphaModFix/>
          </a:blip>
          <a:stretch>
            <a:fillRect/>
          </a:stretch>
        </p:blipFill>
        <p:spPr>
          <a:xfrm>
            <a:off x="348675" y="2583375"/>
            <a:ext cx="2055025" cy="2330525"/>
          </a:xfrm>
          <a:prstGeom prst="rect">
            <a:avLst/>
          </a:prstGeom>
          <a:noFill/>
          <a:ln>
            <a:noFill/>
          </a:ln>
        </p:spPr>
      </p:pic>
      <p:pic>
        <p:nvPicPr>
          <p:cNvPr descr="75.jpg" id="200" name="Shape 200"/>
          <p:cNvPicPr preferRelativeResize="0"/>
          <p:nvPr/>
        </p:nvPicPr>
        <p:blipFill>
          <a:blip r:embed="rId7">
            <a:alphaModFix/>
          </a:blip>
          <a:stretch>
            <a:fillRect/>
          </a:stretch>
        </p:blipFill>
        <p:spPr>
          <a:xfrm>
            <a:off x="2579275" y="3391475"/>
            <a:ext cx="2531950" cy="14242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9900"/>
        </a:solidFill>
      </p:bgPr>
    </p:bg>
    <p:spTree>
      <p:nvGrpSpPr>
        <p:cNvPr id="78" name="Shape 78"/>
        <p:cNvGrpSpPr/>
        <p:nvPr/>
      </p:nvGrpSpPr>
      <p:grpSpPr>
        <a:xfrm>
          <a:off x="0" y="0"/>
          <a:ext cx="0" cy="0"/>
          <a:chOff x="0" y="0"/>
          <a:chExt cx="0" cy="0"/>
        </a:xfrm>
      </p:grpSpPr>
      <p:sp>
        <p:nvSpPr>
          <p:cNvPr id="79" name="Shape 79"/>
          <p:cNvSpPr txBox="1"/>
          <p:nvPr>
            <p:ph type="ctrTitle"/>
          </p:nvPr>
        </p:nvSpPr>
        <p:spPr>
          <a:xfrm>
            <a:off x="1781200" y="672012"/>
            <a:ext cx="4248900" cy="1117800"/>
          </a:xfrm>
          <a:prstGeom prst="rect">
            <a:avLst/>
          </a:prstGeom>
        </p:spPr>
        <p:txBody>
          <a:bodyPr anchorCtr="0" anchor="b" bIns="91425" lIns="91425" rIns="91425" tIns="91425">
            <a:noAutofit/>
          </a:bodyPr>
          <a:lstStyle/>
          <a:p>
            <a:pPr lvl="0">
              <a:spcBef>
                <a:spcPts val="0"/>
              </a:spcBef>
              <a:buNone/>
            </a:pPr>
            <a:r>
              <a:rPr lang="en"/>
              <a:t>The Graphic Novel</a:t>
            </a:r>
          </a:p>
        </p:txBody>
      </p:sp>
      <p:sp>
        <p:nvSpPr>
          <p:cNvPr id="80" name="Shape 80"/>
          <p:cNvSpPr txBox="1"/>
          <p:nvPr>
            <p:ph idx="1" type="subTitle"/>
          </p:nvPr>
        </p:nvSpPr>
        <p:spPr>
          <a:xfrm>
            <a:off x="671250" y="3174875"/>
            <a:ext cx="7801500" cy="792600"/>
          </a:xfrm>
          <a:prstGeom prst="rect">
            <a:avLst/>
          </a:prstGeom>
        </p:spPr>
        <p:txBody>
          <a:bodyPr anchorCtr="0" anchor="t" bIns="91425" lIns="91425" rIns="91425" tIns="91425">
            <a:noAutofit/>
          </a:bodyPr>
          <a:lstStyle/>
          <a:p>
            <a:pPr lvl="0">
              <a:spcBef>
                <a:spcPts val="0"/>
              </a:spcBef>
              <a:buNone/>
            </a:pPr>
            <a:r>
              <a:t/>
            </a:r>
            <a:endParaRPr/>
          </a:p>
        </p:txBody>
      </p:sp>
      <p:pic>
        <p:nvPicPr>
          <p:cNvPr descr="519zZCmTv4L.jpg" id="81" name="Shape 81"/>
          <p:cNvPicPr preferRelativeResize="0"/>
          <p:nvPr/>
        </p:nvPicPr>
        <p:blipFill>
          <a:blip r:embed="rId3">
            <a:alphaModFix/>
          </a:blip>
          <a:stretch>
            <a:fillRect/>
          </a:stretch>
        </p:blipFill>
        <p:spPr>
          <a:xfrm>
            <a:off x="177925" y="1038325"/>
            <a:ext cx="2575824" cy="3914675"/>
          </a:xfrm>
          <a:prstGeom prst="rect">
            <a:avLst/>
          </a:prstGeom>
          <a:noFill/>
          <a:ln>
            <a:noFill/>
          </a:ln>
        </p:spPr>
      </p:pic>
      <p:pic>
        <p:nvPicPr>
          <p:cNvPr id="82" name="Shape 82"/>
          <p:cNvPicPr preferRelativeResize="0"/>
          <p:nvPr/>
        </p:nvPicPr>
        <p:blipFill>
          <a:blip r:embed="rId4">
            <a:alphaModFix/>
          </a:blip>
          <a:stretch>
            <a:fillRect/>
          </a:stretch>
        </p:blipFill>
        <p:spPr>
          <a:xfrm>
            <a:off x="6188800" y="83574"/>
            <a:ext cx="2759650" cy="1836575"/>
          </a:xfrm>
          <a:prstGeom prst="rect">
            <a:avLst/>
          </a:prstGeom>
          <a:noFill/>
          <a:ln>
            <a:noFill/>
          </a:ln>
        </p:spPr>
      </p:pic>
      <p:pic>
        <p:nvPicPr>
          <p:cNvPr id="83" name="Shape 83"/>
          <p:cNvPicPr preferRelativeResize="0"/>
          <p:nvPr/>
        </p:nvPicPr>
        <p:blipFill>
          <a:blip r:embed="rId5">
            <a:alphaModFix/>
          </a:blip>
          <a:stretch>
            <a:fillRect/>
          </a:stretch>
        </p:blipFill>
        <p:spPr>
          <a:xfrm>
            <a:off x="3763072" y="2201575"/>
            <a:ext cx="5185377" cy="2751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311700" y="445025"/>
            <a:ext cx="8520600" cy="572700"/>
          </a:xfrm>
          <a:prstGeom prst="rect">
            <a:avLst/>
          </a:prstGeom>
        </p:spPr>
        <p:txBody>
          <a:bodyPr anchorCtr="0" anchor="ctr" bIns="91425" lIns="91425" rIns="91425" tIns="91425">
            <a:noAutofit/>
          </a:bodyPr>
          <a:lstStyle/>
          <a:p>
            <a:pPr lvl="0" algn="ctr">
              <a:spcBef>
                <a:spcPts val="0"/>
              </a:spcBef>
              <a:buNone/>
            </a:pPr>
            <a:r>
              <a:rPr lang="en" sz="4800"/>
              <a:t>Objectives: </a:t>
            </a:r>
            <a:r>
              <a:rPr lang="en" sz="2400">
                <a:solidFill>
                  <a:srgbClr val="FF9900"/>
                </a:solidFill>
              </a:rPr>
              <a:t>After today’s lesson you will be able to:</a:t>
            </a:r>
          </a:p>
        </p:txBody>
      </p:sp>
      <p:sp>
        <p:nvSpPr>
          <p:cNvPr id="89" name="Shape 89"/>
          <p:cNvSpPr txBox="1"/>
          <p:nvPr>
            <p:ph idx="1" type="body"/>
          </p:nvPr>
        </p:nvSpPr>
        <p:spPr>
          <a:xfrm>
            <a:off x="311700" y="1152475"/>
            <a:ext cx="5412300" cy="3416400"/>
          </a:xfrm>
          <a:prstGeom prst="rect">
            <a:avLst/>
          </a:prstGeom>
        </p:spPr>
        <p:txBody>
          <a:bodyPr anchorCtr="0" anchor="t" bIns="91425" lIns="91425" rIns="91425" tIns="91425">
            <a:noAutofit/>
          </a:bodyPr>
          <a:lstStyle/>
          <a:p>
            <a:pPr lvl="0" rtl="0">
              <a:spcBef>
                <a:spcPts val="0"/>
              </a:spcBef>
              <a:spcAft>
                <a:spcPts val="800"/>
              </a:spcAft>
              <a:buNone/>
            </a:pPr>
            <a:r>
              <a:t/>
            </a:r>
            <a:endParaRPr sz="1100">
              <a:solidFill>
                <a:srgbClr val="000000"/>
              </a:solidFill>
              <a:latin typeface="Calibri"/>
              <a:ea typeface="Calibri"/>
              <a:cs typeface="Calibri"/>
              <a:sym typeface="Calibri"/>
            </a:endParaRPr>
          </a:p>
          <a:p>
            <a:pPr indent="-381000" lvl="0" marL="457200" rtl="0">
              <a:spcBef>
                <a:spcPts val="0"/>
              </a:spcBef>
              <a:spcAft>
                <a:spcPts val="800"/>
              </a:spcAft>
              <a:buClr>
                <a:srgbClr val="FF9900"/>
              </a:buClr>
              <a:buSzPct val="100000"/>
            </a:pPr>
            <a:r>
              <a:rPr lang="en" sz="2400">
                <a:solidFill>
                  <a:srgbClr val="FF9900"/>
                </a:solidFill>
                <a:latin typeface="Calibri"/>
                <a:ea typeface="Calibri"/>
                <a:cs typeface="Calibri"/>
                <a:sym typeface="Calibri"/>
              </a:rPr>
              <a:t>Create a comic that summarizes a text.</a:t>
            </a:r>
          </a:p>
          <a:p>
            <a:pPr indent="-381000" lvl="0" marL="457200" rtl="0">
              <a:spcBef>
                <a:spcPts val="0"/>
              </a:spcBef>
              <a:spcAft>
                <a:spcPts val="800"/>
              </a:spcAft>
              <a:buClr>
                <a:srgbClr val="FF9900"/>
              </a:buClr>
              <a:buSzPct val="100000"/>
            </a:pPr>
            <a:r>
              <a:rPr lang="en" sz="2400">
                <a:solidFill>
                  <a:srgbClr val="FF9900"/>
                </a:solidFill>
                <a:latin typeface="Calibri"/>
                <a:ea typeface="Calibri"/>
                <a:cs typeface="Calibri"/>
                <a:sym typeface="Calibri"/>
              </a:rPr>
              <a:t>Determine theme.</a:t>
            </a:r>
          </a:p>
          <a:p>
            <a:pPr indent="-381000" lvl="0" marL="457200" rtl="0">
              <a:spcBef>
                <a:spcPts val="0"/>
              </a:spcBef>
              <a:spcAft>
                <a:spcPts val="800"/>
              </a:spcAft>
              <a:buClr>
                <a:srgbClr val="FF9900"/>
              </a:buClr>
              <a:buSzPct val="100000"/>
            </a:pPr>
            <a:r>
              <a:rPr lang="en" sz="2400">
                <a:solidFill>
                  <a:srgbClr val="FF9900"/>
                </a:solidFill>
                <a:latin typeface="Calibri"/>
                <a:ea typeface="Calibri"/>
                <a:cs typeface="Calibri"/>
                <a:sym typeface="Calibri"/>
              </a:rPr>
              <a:t>Demonstrate knowledge of theme.</a:t>
            </a:r>
          </a:p>
          <a:p>
            <a:pPr indent="-381000" lvl="0" marL="457200" rtl="0">
              <a:spcBef>
                <a:spcPts val="0"/>
              </a:spcBef>
              <a:spcAft>
                <a:spcPts val="800"/>
              </a:spcAft>
              <a:buClr>
                <a:srgbClr val="FF9900"/>
              </a:buClr>
              <a:buSzPct val="100000"/>
            </a:pPr>
            <a:r>
              <a:rPr lang="en" sz="2400">
                <a:solidFill>
                  <a:srgbClr val="FF9900"/>
                </a:solidFill>
                <a:latin typeface="Calibri"/>
                <a:ea typeface="Calibri"/>
                <a:cs typeface="Calibri"/>
                <a:sym typeface="Calibri"/>
              </a:rPr>
              <a:t>Cite textual evidence to support analysis of text.</a:t>
            </a:r>
          </a:p>
          <a:p>
            <a:pPr lvl="0" marR="0" rtl="0" algn="l">
              <a:lnSpc>
                <a:spcPct val="125000"/>
              </a:lnSpc>
              <a:spcBef>
                <a:spcPts val="1800"/>
              </a:spcBef>
              <a:spcAft>
                <a:spcPts val="400"/>
              </a:spcAft>
              <a:buNone/>
            </a:pPr>
            <a:r>
              <a:t/>
            </a:r>
            <a:endParaRPr sz="2400">
              <a:solidFill>
                <a:srgbClr val="F78A0A"/>
              </a:solidFill>
              <a:latin typeface="Arial"/>
              <a:ea typeface="Arial"/>
              <a:cs typeface="Arial"/>
              <a:sym typeface="Arial"/>
            </a:endParaRPr>
          </a:p>
          <a:p>
            <a:pPr lvl="0">
              <a:spcBef>
                <a:spcPts val="0"/>
              </a:spcBef>
              <a:buNone/>
            </a:pPr>
            <a:r>
              <a:t/>
            </a:r>
            <a:endParaRPr sz="2400">
              <a:solidFill>
                <a:srgbClr val="EFEFEF"/>
              </a:solidFill>
            </a:endParaRPr>
          </a:p>
        </p:txBody>
      </p:sp>
      <p:pic>
        <p:nvPicPr>
          <p:cNvPr descr="little-kid-yes-116949218751.png" id="90" name="Shape 90"/>
          <p:cNvPicPr preferRelativeResize="0"/>
          <p:nvPr/>
        </p:nvPicPr>
        <p:blipFill>
          <a:blip r:embed="rId3">
            <a:alphaModFix/>
          </a:blip>
          <a:stretch>
            <a:fillRect/>
          </a:stretch>
        </p:blipFill>
        <p:spPr>
          <a:xfrm>
            <a:off x="5306449" y="2390549"/>
            <a:ext cx="3525850" cy="2344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311700" y="445025"/>
            <a:ext cx="8520600" cy="572700"/>
          </a:xfrm>
          <a:prstGeom prst="rect">
            <a:avLst/>
          </a:prstGeom>
        </p:spPr>
        <p:txBody>
          <a:bodyPr anchorCtr="0" anchor="ctr" bIns="91425" lIns="91425" rIns="91425" tIns="91425">
            <a:noAutofit/>
          </a:bodyPr>
          <a:lstStyle/>
          <a:p>
            <a:pPr lvl="0" rtl="0" algn="ctr">
              <a:spcBef>
                <a:spcPts val="0"/>
              </a:spcBef>
              <a:buNone/>
            </a:pPr>
            <a:r>
              <a:rPr lang="en" sz="4800"/>
              <a:t>Why? </a:t>
            </a:r>
            <a:r>
              <a:rPr lang="en" sz="2400">
                <a:solidFill>
                  <a:srgbClr val="FF9900"/>
                </a:solidFill>
              </a:rPr>
              <a:t>To be College and Career Ready you need to be able to:</a:t>
            </a:r>
          </a:p>
        </p:txBody>
      </p:sp>
      <p:sp>
        <p:nvSpPr>
          <p:cNvPr id="96" name="Shape 9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lnSpc>
                <a:spcPct val="125000"/>
              </a:lnSpc>
              <a:spcBef>
                <a:spcPts val="1800"/>
              </a:spcBef>
              <a:spcAft>
                <a:spcPts val="400"/>
              </a:spcAft>
              <a:buClr>
                <a:srgbClr val="FF9900"/>
              </a:buClr>
              <a:buSzPct val="100000"/>
            </a:pPr>
            <a:r>
              <a:rPr lang="en" sz="2400">
                <a:solidFill>
                  <a:srgbClr val="F78A0A"/>
                </a:solidFill>
                <a:latin typeface="Arial"/>
                <a:ea typeface="Arial"/>
                <a:cs typeface="Arial"/>
                <a:sym typeface="Arial"/>
              </a:rPr>
              <a:t>Comprehend as well as critique.</a:t>
            </a:r>
          </a:p>
          <a:p>
            <a:pPr indent="-228600" lvl="1" marL="914400" rtl="0">
              <a:spcBef>
                <a:spcPts val="0"/>
              </a:spcBef>
              <a:buClr>
                <a:srgbClr val="EFEFEF"/>
              </a:buClr>
            </a:pPr>
            <a:r>
              <a:rPr lang="en">
                <a:solidFill>
                  <a:srgbClr val="EFEFEF"/>
                </a:solidFill>
                <a:latin typeface="Arial"/>
                <a:ea typeface="Arial"/>
                <a:cs typeface="Arial"/>
                <a:sym typeface="Arial"/>
              </a:rPr>
              <a:t>Students are engaged and open-minded—but   discerning—readers and listeners. They work diligently to </a:t>
            </a:r>
            <a:r>
              <a:rPr lang="en" u="sng">
                <a:solidFill>
                  <a:srgbClr val="EFEFEF"/>
                </a:solidFill>
                <a:latin typeface="Arial"/>
                <a:ea typeface="Arial"/>
                <a:cs typeface="Arial"/>
                <a:sym typeface="Arial"/>
              </a:rPr>
              <a:t>understand precisely what an author or speaker is saying,</a:t>
            </a:r>
            <a:r>
              <a:rPr lang="en">
                <a:solidFill>
                  <a:srgbClr val="EFEFEF"/>
                </a:solidFill>
                <a:latin typeface="Arial"/>
                <a:ea typeface="Arial"/>
                <a:cs typeface="Arial"/>
                <a:sym typeface="Arial"/>
              </a:rPr>
              <a:t> but they also question an author’s or speaker’s assumptions and premises and assess the veracity of claims and the soundness of reasoning.</a:t>
            </a:r>
          </a:p>
          <a:p>
            <a:pPr indent="0" lvl="0" marL="457200" rtl="0">
              <a:spcBef>
                <a:spcPts val="0"/>
              </a:spcBef>
              <a:buNone/>
            </a:pPr>
            <a:r>
              <a:t/>
            </a:r>
            <a:endParaRPr sz="1250">
              <a:solidFill>
                <a:srgbClr val="EFEFEF"/>
              </a:solidFill>
              <a:latin typeface="Arial"/>
              <a:ea typeface="Arial"/>
              <a:cs typeface="Arial"/>
              <a:sym typeface="Arial"/>
            </a:endParaRPr>
          </a:p>
          <a:p>
            <a:pPr indent="0" lvl="0" marL="0" rtl="0">
              <a:spcBef>
                <a:spcPts val="0"/>
              </a:spcBef>
              <a:buNone/>
            </a:pPr>
            <a:r>
              <a:rPr lang="en" sz="3000">
                <a:solidFill>
                  <a:srgbClr val="EFEFEF"/>
                </a:solidFill>
                <a:latin typeface="Arial"/>
                <a:ea typeface="Arial"/>
                <a:cs typeface="Arial"/>
                <a:sym typeface="Arial"/>
              </a:rPr>
              <a:t>You demonstrate this skill by determining theme.</a:t>
            </a:r>
          </a:p>
          <a:p>
            <a:pPr lvl="0" rtl="0">
              <a:spcBef>
                <a:spcPts val="0"/>
              </a:spcBef>
              <a:buNone/>
            </a:pPr>
            <a:r>
              <a:t/>
            </a:r>
            <a:endParaRPr sz="2400">
              <a:solidFill>
                <a:srgbClr val="EFEFE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572700"/>
          </a:xfrm>
          <a:prstGeom prst="rect">
            <a:avLst/>
          </a:prstGeom>
        </p:spPr>
        <p:txBody>
          <a:bodyPr anchorCtr="0" anchor="ctr" bIns="91425" lIns="91425" rIns="91425" tIns="91425">
            <a:noAutofit/>
          </a:bodyPr>
          <a:lstStyle/>
          <a:p>
            <a:pPr lvl="0" rtl="0" algn="ctr">
              <a:spcBef>
                <a:spcPts val="0"/>
              </a:spcBef>
              <a:buNone/>
            </a:pPr>
            <a:r>
              <a:rPr lang="en" sz="4800"/>
              <a:t>Why? </a:t>
            </a:r>
            <a:r>
              <a:rPr lang="en" sz="2400">
                <a:solidFill>
                  <a:srgbClr val="FF9900"/>
                </a:solidFill>
              </a:rPr>
              <a:t>To be College and Career Ready you need to be able to:</a:t>
            </a:r>
          </a:p>
        </p:txBody>
      </p:sp>
      <p:sp>
        <p:nvSpPr>
          <p:cNvPr id="102" name="Shape 10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lnSpc>
                <a:spcPct val="125000"/>
              </a:lnSpc>
              <a:spcBef>
                <a:spcPts val="1800"/>
              </a:spcBef>
              <a:spcAft>
                <a:spcPts val="400"/>
              </a:spcAft>
              <a:buClr>
                <a:srgbClr val="FF9900"/>
              </a:buClr>
              <a:buSzPct val="100000"/>
            </a:pPr>
            <a:r>
              <a:rPr lang="en" sz="2400">
                <a:solidFill>
                  <a:srgbClr val="F78A0A"/>
                </a:solidFill>
                <a:latin typeface="Arial"/>
                <a:ea typeface="Arial"/>
                <a:cs typeface="Arial"/>
                <a:sym typeface="Arial"/>
              </a:rPr>
              <a:t>Value Evidence </a:t>
            </a:r>
          </a:p>
          <a:p>
            <a:pPr indent="-228600" lvl="1" marL="914400" rtl="0">
              <a:spcBef>
                <a:spcPts val="0"/>
              </a:spcBef>
              <a:buClr>
                <a:srgbClr val="EFEFEF"/>
              </a:buClr>
            </a:pPr>
            <a:r>
              <a:rPr lang="en">
                <a:solidFill>
                  <a:srgbClr val="EFEFEF"/>
                </a:solidFill>
                <a:latin typeface="Arial"/>
                <a:ea typeface="Arial"/>
                <a:cs typeface="Arial"/>
                <a:sym typeface="Arial"/>
              </a:rPr>
              <a:t>Students </a:t>
            </a:r>
            <a:r>
              <a:rPr lang="en" u="sng">
                <a:solidFill>
                  <a:srgbClr val="EFEFEF"/>
                </a:solidFill>
                <a:latin typeface="Arial"/>
                <a:ea typeface="Arial"/>
                <a:cs typeface="Arial"/>
                <a:sym typeface="Arial"/>
              </a:rPr>
              <a:t>cite specific evidence when offering an oral or written interpretation of a text</a:t>
            </a:r>
            <a:r>
              <a:rPr lang="en">
                <a:solidFill>
                  <a:srgbClr val="EFEFEF"/>
                </a:solidFill>
                <a:latin typeface="Arial"/>
                <a:ea typeface="Arial"/>
                <a:cs typeface="Arial"/>
                <a:sym typeface="Arial"/>
              </a:rPr>
              <a:t>. They use relevant evidence when supporting their own points in writing and speaking, making their reasoning clear to the reader or listener, and they constructively evaluate others’ use of evidence.</a:t>
            </a:r>
          </a:p>
          <a:p>
            <a:pPr indent="0" lvl="0" marL="457200" rtl="0">
              <a:spcBef>
                <a:spcPts val="0"/>
              </a:spcBef>
              <a:buNone/>
            </a:pPr>
            <a:r>
              <a:t/>
            </a:r>
            <a:endParaRPr sz="1250">
              <a:solidFill>
                <a:srgbClr val="EFEFEF"/>
              </a:solidFill>
              <a:latin typeface="Arial"/>
              <a:ea typeface="Arial"/>
              <a:cs typeface="Arial"/>
              <a:sym typeface="Arial"/>
            </a:endParaRPr>
          </a:p>
          <a:p>
            <a:pPr indent="0" lvl="0" marL="0" rtl="0">
              <a:spcBef>
                <a:spcPts val="0"/>
              </a:spcBef>
              <a:buNone/>
            </a:pPr>
            <a:r>
              <a:rPr lang="en" sz="3000">
                <a:solidFill>
                  <a:srgbClr val="EFEFEF"/>
                </a:solidFill>
                <a:latin typeface="Arial"/>
                <a:ea typeface="Arial"/>
                <a:cs typeface="Arial"/>
                <a:sym typeface="Arial"/>
              </a:rPr>
              <a:t>You demonstrate this skill by providing textual citations.</a:t>
            </a:r>
          </a:p>
          <a:p>
            <a:pPr lvl="0" rtl="0">
              <a:spcBef>
                <a:spcPts val="0"/>
              </a:spcBef>
              <a:buNone/>
            </a:pPr>
            <a:r>
              <a:t/>
            </a:r>
            <a:endParaRPr sz="2400">
              <a:solidFill>
                <a:srgbClr val="EFEFE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572700"/>
          </a:xfrm>
          <a:prstGeom prst="rect">
            <a:avLst/>
          </a:prstGeom>
        </p:spPr>
        <p:txBody>
          <a:bodyPr anchorCtr="0" anchor="ctr" bIns="91425" lIns="91425" rIns="91425" tIns="91425">
            <a:noAutofit/>
          </a:bodyPr>
          <a:lstStyle/>
          <a:p>
            <a:pPr lvl="0" rtl="0" algn="ctr">
              <a:spcBef>
                <a:spcPts val="0"/>
              </a:spcBef>
              <a:buNone/>
            </a:pPr>
            <a:r>
              <a:rPr lang="en" sz="4800"/>
              <a:t>Why? </a:t>
            </a:r>
            <a:r>
              <a:rPr lang="en" sz="2400">
                <a:solidFill>
                  <a:srgbClr val="FF9900"/>
                </a:solidFill>
              </a:rPr>
              <a:t>To be College and Career Ready you need to be able to:</a:t>
            </a:r>
          </a:p>
        </p:txBody>
      </p:sp>
      <p:sp>
        <p:nvSpPr>
          <p:cNvPr id="108" name="Shape 108"/>
          <p:cNvSpPr txBox="1"/>
          <p:nvPr>
            <p:ph idx="1" type="body"/>
          </p:nvPr>
        </p:nvSpPr>
        <p:spPr>
          <a:xfrm>
            <a:off x="311700" y="1232400"/>
            <a:ext cx="8520600" cy="3727800"/>
          </a:xfrm>
          <a:prstGeom prst="rect">
            <a:avLst/>
          </a:prstGeom>
        </p:spPr>
        <p:txBody>
          <a:bodyPr anchorCtr="0" anchor="t" bIns="91425" lIns="91425" rIns="91425" tIns="91425">
            <a:noAutofit/>
          </a:bodyPr>
          <a:lstStyle/>
          <a:p>
            <a:pPr indent="-381000" lvl="0" marL="457200" rtl="0">
              <a:lnSpc>
                <a:spcPct val="125000"/>
              </a:lnSpc>
              <a:spcBef>
                <a:spcPts val="1800"/>
              </a:spcBef>
              <a:spcAft>
                <a:spcPts val="400"/>
              </a:spcAft>
              <a:buClr>
                <a:srgbClr val="FF9900"/>
              </a:buClr>
              <a:buSzPct val="100000"/>
            </a:pPr>
            <a:r>
              <a:rPr lang="en" sz="2400">
                <a:solidFill>
                  <a:srgbClr val="F78A0A"/>
                </a:solidFill>
                <a:latin typeface="Arial"/>
                <a:ea typeface="Arial"/>
                <a:cs typeface="Arial"/>
                <a:sym typeface="Arial"/>
              </a:rPr>
              <a:t>Come to understand other perspectives and cultures </a:t>
            </a:r>
          </a:p>
          <a:p>
            <a:pPr indent="-228600" lvl="1" marL="914400" rtl="0">
              <a:spcBef>
                <a:spcPts val="0"/>
              </a:spcBef>
              <a:buClr>
                <a:srgbClr val="EFEFEF"/>
              </a:buClr>
            </a:pPr>
            <a:r>
              <a:rPr lang="en">
                <a:solidFill>
                  <a:srgbClr val="EFEFEF"/>
                </a:solidFill>
                <a:latin typeface="Arial"/>
                <a:ea typeface="Arial"/>
                <a:cs typeface="Arial"/>
                <a:sym typeface="Arial"/>
              </a:rPr>
              <a:t>Students appreciate that the twenty-first-century classroom and workplace are settings in which people from often widely divergent cultures and who represent diverse experiences and perspectives must learn and work together. </a:t>
            </a:r>
          </a:p>
          <a:p>
            <a:pPr indent="-228600" lvl="1" marL="914400" rtl="0">
              <a:spcBef>
                <a:spcPts val="0"/>
              </a:spcBef>
              <a:buClr>
                <a:srgbClr val="EFEFEF"/>
              </a:buClr>
            </a:pPr>
            <a:r>
              <a:rPr lang="en" u="sng">
                <a:solidFill>
                  <a:srgbClr val="EFEFEF"/>
                </a:solidFill>
                <a:latin typeface="Arial"/>
                <a:ea typeface="Arial"/>
                <a:cs typeface="Arial"/>
                <a:sym typeface="Arial"/>
              </a:rPr>
              <a:t>Students actively seek to understand other perspectives and cultures through reading </a:t>
            </a:r>
            <a:r>
              <a:rPr lang="en">
                <a:solidFill>
                  <a:srgbClr val="EFEFEF"/>
                </a:solidFill>
                <a:latin typeface="Arial"/>
                <a:ea typeface="Arial"/>
                <a:cs typeface="Arial"/>
                <a:sym typeface="Arial"/>
              </a:rPr>
              <a:t>and listening, and they are able to communicate effectively with people of varied backgrounds. They evaluate other points of view critically and constructively. </a:t>
            </a:r>
          </a:p>
          <a:p>
            <a:pPr indent="0" lvl="0" marL="0" marR="0" rtl="0" algn="l">
              <a:lnSpc>
                <a:spcPct val="115000"/>
              </a:lnSpc>
              <a:spcBef>
                <a:spcPts val="0"/>
              </a:spcBef>
              <a:spcAft>
                <a:spcPts val="1600"/>
              </a:spcAft>
              <a:buNone/>
            </a:pPr>
            <a:r>
              <a:rPr lang="en" sz="2400">
                <a:solidFill>
                  <a:srgbClr val="EFEFEF"/>
                </a:solidFill>
                <a:latin typeface="Arial"/>
                <a:ea typeface="Arial"/>
                <a:cs typeface="Arial"/>
                <a:sym typeface="Arial"/>
              </a:rPr>
              <a:t>Your analysis, study, and interpretation of </a:t>
            </a:r>
            <a:r>
              <a:rPr i="1" lang="en" sz="2400">
                <a:solidFill>
                  <a:srgbClr val="EFEFEF"/>
                </a:solidFill>
                <a:latin typeface="Arial"/>
                <a:ea typeface="Arial"/>
                <a:cs typeface="Arial"/>
                <a:sym typeface="Arial"/>
              </a:rPr>
              <a:t>Beowulf </a:t>
            </a:r>
            <a:r>
              <a:rPr lang="en" sz="2400">
                <a:solidFill>
                  <a:srgbClr val="EFEFEF"/>
                </a:solidFill>
                <a:latin typeface="Arial"/>
                <a:ea typeface="Arial"/>
                <a:cs typeface="Arial"/>
                <a:sym typeface="Arial"/>
              </a:rPr>
              <a:t>allows you to develop this valuable skill.</a:t>
            </a:r>
          </a:p>
          <a:p>
            <a:pPr lvl="0" rtl="0">
              <a:spcBef>
                <a:spcPts val="0"/>
              </a:spcBef>
              <a:buNone/>
            </a:pPr>
            <a:r>
              <a:t/>
            </a:r>
            <a:endParaRPr sz="3000">
              <a:solidFill>
                <a:srgbClr val="EFEFEF"/>
              </a:solidFill>
              <a:latin typeface="Arial"/>
              <a:ea typeface="Arial"/>
              <a:cs typeface="Arial"/>
              <a:sym typeface="Arial"/>
            </a:endParaRPr>
          </a:p>
          <a:p>
            <a:pPr lvl="0" rtl="0">
              <a:spcBef>
                <a:spcPts val="0"/>
              </a:spcBef>
              <a:buNone/>
            </a:pPr>
            <a:r>
              <a:t/>
            </a:r>
            <a:endParaRPr sz="2400">
              <a:solidFill>
                <a:srgbClr val="EFEFE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445025"/>
            <a:ext cx="8520600" cy="572700"/>
          </a:xfrm>
          <a:prstGeom prst="rect">
            <a:avLst/>
          </a:prstGeom>
        </p:spPr>
        <p:txBody>
          <a:bodyPr anchorCtr="0" anchor="ctr" bIns="91425" lIns="91425" rIns="91425" tIns="91425">
            <a:noAutofit/>
          </a:bodyPr>
          <a:lstStyle/>
          <a:p>
            <a:pPr lvl="0" rtl="0" algn="ctr">
              <a:spcBef>
                <a:spcPts val="0"/>
              </a:spcBef>
              <a:buNone/>
            </a:pPr>
            <a:r>
              <a:rPr lang="en" sz="3600"/>
              <a:t>After this lesson, you can add these skills to your Resume:</a:t>
            </a:r>
          </a:p>
        </p:txBody>
      </p:sp>
      <p:sp>
        <p:nvSpPr>
          <p:cNvPr id="114" name="Shape 114"/>
          <p:cNvSpPr txBox="1"/>
          <p:nvPr>
            <p:ph idx="1" type="body"/>
          </p:nvPr>
        </p:nvSpPr>
        <p:spPr>
          <a:xfrm>
            <a:off x="311700" y="1293525"/>
            <a:ext cx="8520600" cy="3666600"/>
          </a:xfrm>
          <a:prstGeom prst="rect">
            <a:avLst/>
          </a:prstGeom>
        </p:spPr>
        <p:txBody>
          <a:bodyPr anchorCtr="0" anchor="t" bIns="91425" lIns="91425" rIns="91425" tIns="91425">
            <a:noAutofit/>
          </a:bodyPr>
          <a:lstStyle/>
          <a:p>
            <a:pPr lvl="0" rtl="0">
              <a:lnSpc>
                <a:spcPct val="125000"/>
              </a:lnSpc>
              <a:spcBef>
                <a:spcPts val="1800"/>
              </a:spcBef>
              <a:spcAft>
                <a:spcPts val="400"/>
              </a:spcAft>
              <a:buNone/>
            </a:pPr>
            <a:r>
              <a:rPr lang="en" sz="2400">
                <a:solidFill>
                  <a:srgbClr val="F78A0A"/>
                </a:solidFill>
                <a:latin typeface="Arial"/>
                <a:ea typeface="Arial"/>
                <a:cs typeface="Arial"/>
                <a:sym typeface="Arial"/>
              </a:rPr>
              <a:t>College and Workplace skills I hold:</a:t>
            </a:r>
          </a:p>
          <a:p>
            <a:pPr indent="-381000" lvl="0" marL="457200" rtl="0">
              <a:lnSpc>
                <a:spcPct val="125000"/>
              </a:lnSpc>
              <a:spcBef>
                <a:spcPts val="1800"/>
              </a:spcBef>
              <a:spcAft>
                <a:spcPts val="400"/>
              </a:spcAft>
              <a:buClr>
                <a:srgbClr val="FF9900"/>
              </a:buClr>
              <a:buSzPct val="100000"/>
            </a:pPr>
            <a:r>
              <a:rPr lang="en" sz="2400">
                <a:solidFill>
                  <a:srgbClr val="F78A0A"/>
                </a:solidFill>
                <a:latin typeface="Arial"/>
                <a:ea typeface="Arial"/>
                <a:cs typeface="Arial"/>
                <a:sym typeface="Arial"/>
              </a:rPr>
              <a:t>I can comprehend as well as critique.</a:t>
            </a:r>
          </a:p>
          <a:p>
            <a:pPr indent="-381000" lvl="0" marL="457200" rtl="0">
              <a:lnSpc>
                <a:spcPct val="125000"/>
              </a:lnSpc>
              <a:spcBef>
                <a:spcPts val="1800"/>
              </a:spcBef>
              <a:spcAft>
                <a:spcPts val="400"/>
              </a:spcAft>
              <a:buClr>
                <a:srgbClr val="F78A0A"/>
              </a:buClr>
              <a:buSzPct val="100000"/>
              <a:buFont typeface="Arial"/>
            </a:pPr>
            <a:r>
              <a:rPr lang="en" sz="2400">
                <a:solidFill>
                  <a:srgbClr val="F78A0A"/>
                </a:solidFill>
                <a:latin typeface="Arial"/>
                <a:ea typeface="Arial"/>
                <a:cs typeface="Arial"/>
                <a:sym typeface="Arial"/>
              </a:rPr>
              <a:t>I value evidence.</a:t>
            </a:r>
          </a:p>
          <a:p>
            <a:pPr indent="-381000" lvl="0" marL="457200" rtl="0">
              <a:lnSpc>
                <a:spcPct val="125000"/>
              </a:lnSpc>
              <a:spcBef>
                <a:spcPts val="1800"/>
              </a:spcBef>
              <a:spcAft>
                <a:spcPts val="400"/>
              </a:spcAft>
              <a:buClr>
                <a:srgbClr val="F78A0A"/>
              </a:buClr>
              <a:buSzPct val="100000"/>
              <a:buFont typeface="Arial"/>
            </a:pPr>
            <a:r>
              <a:rPr lang="en" sz="2400">
                <a:solidFill>
                  <a:srgbClr val="F78A0A"/>
                </a:solidFill>
                <a:latin typeface="Arial"/>
                <a:ea typeface="Arial"/>
                <a:cs typeface="Arial"/>
                <a:sym typeface="Arial"/>
              </a:rPr>
              <a:t>I value and learn other perspectives and cultures.</a:t>
            </a:r>
          </a:p>
          <a:p>
            <a:pPr lvl="0" rtl="0">
              <a:lnSpc>
                <a:spcPct val="125000"/>
              </a:lnSpc>
              <a:spcBef>
                <a:spcPts val="1800"/>
              </a:spcBef>
              <a:spcAft>
                <a:spcPts val="400"/>
              </a:spcAft>
              <a:buNone/>
            </a:pPr>
            <a:r>
              <a:t/>
            </a:r>
            <a:endParaRPr sz="2400">
              <a:solidFill>
                <a:srgbClr val="F78A0A"/>
              </a:solidFill>
              <a:latin typeface="Arial"/>
              <a:ea typeface="Arial"/>
              <a:cs typeface="Arial"/>
              <a:sym typeface="Arial"/>
            </a:endParaRPr>
          </a:p>
          <a:p>
            <a:pPr lvl="0" rtl="0">
              <a:lnSpc>
                <a:spcPct val="125000"/>
              </a:lnSpc>
              <a:spcBef>
                <a:spcPts val="1800"/>
              </a:spcBef>
              <a:spcAft>
                <a:spcPts val="400"/>
              </a:spcAft>
              <a:buNone/>
            </a:pPr>
            <a:r>
              <a:rPr lang="en" sz="900">
                <a:solidFill>
                  <a:srgbClr val="EFEFEF"/>
                </a:solidFill>
                <a:latin typeface="Arial"/>
                <a:ea typeface="Arial"/>
                <a:cs typeface="Arial"/>
                <a:sym typeface="Arial"/>
              </a:rPr>
              <a:t>http://www.corestandards.org/ELA-Literacy/introduction/students-who-are-college-and-career-ready-in-reading-writing-speaking-listening-language/</a:t>
            </a:r>
          </a:p>
          <a:p>
            <a:pPr lvl="0" rtl="0">
              <a:spcBef>
                <a:spcPts val="0"/>
              </a:spcBef>
              <a:buNone/>
            </a:pPr>
            <a:r>
              <a:t/>
            </a:r>
            <a:endParaRPr sz="2400">
              <a:solidFill>
                <a:srgbClr val="EFEFE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188375" y="2229350"/>
            <a:ext cx="2918700" cy="888000"/>
          </a:xfrm>
          <a:prstGeom prst="rect">
            <a:avLst/>
          </a:prstGeom>
        </p:spPr>
        <p:txBody>
          <a:bodyPr anchorCtr="0" anchor="b" bIns="91425" lIns="91425" rIns="91425" tIns="91425">
            <a:noAutofit/>
          </a:bodyPr>
          <a:lstStyle/>
          <a:p>
            <a:pPr lvl="0">
              <a:spcBef>
                <a:spcPts val="0"/>
              </a:spcBef>
              <a:buNone/>
            </a:pPr>
            <a:r>
              <a:t/>
            </a:r>
            <a:endParaRPr sz="3600">
              <a:solidFill>
                <a:srgbClr val="FF9900"/>
              </a:solidFill>
            </a:endParaRPr>
          </a:p>
          <a:p>
            <a:pPr lvl="0">
              <a:spcBef>
                <a:spcPts val="0"/>
              </a:spcBef>
              <a:buNone/>
            </a:pPr>
            <a:r>
              <a:t/>
            </a:r>
            <a:endParaRPr sz="3600">
              <a:solidFill>
                <a:srgbClr val="FF9900"/>
              </a:solidFill>
            </a:endParaRPr>
          </a:p>
          <a:p>
            <a:pPr lvl="0">
              <a:spcBef>
                <a:spcPts val="0"/>
              </a:spcBef>
              <a:buNone/>
            </a:pPr>
            <a:r>
              <a:t/>
            </a:r>
            <a:endParaRPr sz="3600">
              <a:solidFill>
                <a:srgbClr val="FF9900"/>
              </a:solidFill>
            </a:endParaRPr>
          </a:p>
          <a:p>
            <a:pPr lvl="0">
              <a:spcBef>
                <a:spcPts val="0"/>
              </a:spcBef>
              <a:buNone/>
            </a:pPr>
            <a:r>
              <a:t/>
            </a:r>
            <a:endParaRPr sz="3600">
              <a:solidFill>
                <a:srgbClr val="FF9900"/>
              </a:solidFill>
            </a:endParaRPr>
          </a:p>
          <a:p>
            <a:pPr lvl="0">
              <a:spcBef>
                <a:spcPts val="0"/>
              </a:spcBef>
              <a:buNone/>
            </a:pPr>
            <a:r>
              <a:t/>
            </a:r>
            <a:endParaRPr sz="3600">
              <a:solidFill>
                <a:srgbClr val="FF9900"/>
              </a:solidFill>
            </a:endParaRPr>
          </a:p>
          <a:p>
            <a:pPr lvl="0">
              <a:spcBef>
                <a:spcPts val="0"/>
              </a:spcBef>
              <a:buNone/>
            </a:pPr>
            <a:r>
              <a:rPr lang="en" sz="3600">
                <a:solidFill>
                  <a:srgbClr val="FF9900"/>
                </a:solidFill>
              </a:rPr>
              <a:t>Makes a Graphic Novel?</a:t>
            </a:r>
          </a:p>
        </p:txBody>
      </p:sp>
      <p:pic>
        <p:nvPicPr>
          <p:cNvPr id="120" name="Shape 120"/>
          <p:cNvPicPr preferRelativeResize="0"/>
          <p:nvPr/>
        </p:nvPicPr>
        <p:blipFill>
          <a:blip r:embed="rId3">
            <a:alphaModFix/>
          </a:blip>
          <a:stretch>
            <a:fillRect/>
          </a:stretch>
        </p:blipFill>
        <p:spPr>
          <a:xfrm>
            <a:off x="3336500" y="756425"/>
            <a:ext cx="5583124" cy="4177449"/>
          </a:xfrm>
          <a:prstGeom prst="rect">
            <a:avLst/>
          </a:prstGeom>
          <a:noFill/>
          <a:ln>
            <a:noFill/>
          </a:ln>
        </p:spPr>
      </p:pic>
      <p:pic>
        <p:nvPicPr>
          <p:cNvPr id="121" name="Shape 121"/>
          <p:cNvPicPr preferRelativeResize="0"/>
          <p:nvPr/>
        </p:nvPicPr>
        <p:blipFill>
          <a:blip r:embed="rId4">
            <a:alphaModFix/>
          </a:blip>
          <a:stretch>
            <a:fillRect/>
          </a:stretch>
        </p:blipFill>
        <p:spPr>
          <a:xfrm>
            <a:off x="188374" y="137800"/>
            <a:ext cx="2918699" cy="16361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